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287" r:id="rId6"/>
    <p:sldId id="281" r:id="rId7"/>
    <p:sldId id="286" r:id="rId8"/>
    <p:sldId id="293" r:id="rId9"/>
    <p:sldId id="292" r:id="rId10"/>
    <p:sldId id="295" r:id="rId11"/>
    <p:sldId id="276" r:id="rId12"/>
    <p:sldId id="278" r:id="rId13"/>
    <p:sldId id="309" r:id="rId14"/>
    <p:sldId id="310" r:id="rId15"/>
    <p:sldId id="312" r:id="rId16"/>
    <p:sldId id="313" r:id="rId17"/>
    <p:sldId id="325" r:id="rId18"/>
    <p:sldId id="288" r:id="rId19"/>
    <p:sldId id="326" r:id="rId20"/>
    <p:sldId id="327" r:id="rId21"/>
    <p:sldId id="328" r:id="rId22"/>
    <p:sldId id="318" r:id="rId23"/>
    <p:sldId id="321" r:id="rId24"/>
    <p:sldId id="324" r:id="rId25"/>
    <p:sldId id="329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9" userDrawn="1">
          <p15:clr>
            <a:srgbClr val="A4A3A4"/>
          </p15:clr>
        </p15:guide>
        <p15:guide id="2" orient="horz" pos="955" userDrawn="1">
          <p15:clr>
            <a:srgbClr val="A4A3A4"/>
          </p15:clr>
        </p15:guide>
        <p15:guide id="3" pos="298" userDrawn="1">
          <p15:clr>
            <a:srgbClr val="A4A3A4"/>
          </p15:clr>
        </p15:guide>
        <p15:guide id="4" pos="54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C27"/>
    <a:srgbClr val="003478"/>
    <a:srgbClr val="BFBFBF"/>
    <a:srgbClr val="665C53"/>
    <a:srgbClr val="7F7F7F"/>
    <a:srgbClr val="005596"/>
    <a:srgbClr val="78716E"/>
    <a:srgbClr val="FFFFFF"/>
    <a:srgbClr val="006F9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019" autoAdjust="0"/>
  </p:normalViewPr>
  <p:slideViewPr>
    <p:cSldViewPr snapToGrid="0">
      <p:cViewPr varScale="1">
        <p:scale>
          <a:sx n="46" d="100"/>
          <a:sy n="46" d="100"/>
        </p:scale>
        <p:origin x="1068" y="42"/>
      </p:cViewPr>
      <p:guideLst>
        <p:guide orient="horz" pos="3959"/>
        <p:guide orient="horz" pos="955"/>
        <p:guide pos="298"/>
        <p:guide pos="54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496" y="-9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defTabSz="914150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587" y="1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algn="r" defTabSz="914150">
              <a:defRPr sz="1200">
                <a:latin typeface="Calibri" pitchFamily="34" charset="0"/>
              </a:defRPr>
            </a:lvl1pPr>
          </a:lstStyle>
          <a:p>
            <a:fld id="{7FD8A48A-BDE8-4DF0-81FA-8672966CB3C0}" type="datetimeFigureOut">
              <a:rPr lang="en-US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defTabSz="914150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587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algn="r" defTabSz="914150">
              <a:defRPr sz="1200">
                <a:latin typeface="Calibri" pitchFamily="34" charset="0"/>
              </a:defRPr>
            </a:lvl1pPr>
          </a:lstStyle>
          <a:p>
            <a:fld id="{61D85D3C-FADD-4205-9CD1-52FDEEB5FA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5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defTabSz="914150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587" y="1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algn="r" defTabSz="914150">
              <a:defRPr sz="1200">
                <a:latin typeface="Calibri" pitchFamily="34" charset="0"/>
              </a:defRPr>
            </a:lvl1pPr>
          </a:lstStyle>
          <a:p>
            <a:fld id="{5DD0304B-F34B-4256-95CC-BF1A9482EA1B}" type="datetimeFigureOut">
              <a:rPr lang="en-US"/>
              <a:pPr/>
              <a:t>4/13/2020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019" tIns="51008" rIns="102019" bIns="5100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defTabSz="914150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587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algn="r" defTabSz="914150">
              <a:defRPr sz="1200">
                <a:latin typeface="Calibri" pitchFamily="34" charset="0"/>
              </a:defRPr>
            </a:lvl1pPr>
          </a:lstStyle>
          <a:p>
            <a:fld id="{E14177B5-402C-45CC-87E3-90DD0E8683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5" y="1154551"/>
            <a:ext cx="7433253" cy="1487035"/>
          </a:xfrm>
        </p:spPr>
        <p:txBody>
          <a:bodyPr anchor="b"/>
          <a:lstStyle>
            <a:lvl1pPr>
              <a:defRPr sz="3400">
                <a:solidFill>
                  <a:srgbClr val="003478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73075" y="2660075"/>
            <a:ext cx="7433253" cy="452569"/>
          </a:xfr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200" b="0" kern="1200" dirty="0">
                <a:solidFill>
                  <a:srgbClr val="665C53"/>
                </a:solidFill>
                <a:latin typeface="+mj-lt"/>
                <a:ea typeface="+mj-ea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22" y="276182"/>
            <a:ext cx="2373867" cy="878369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3272419"/>
            <a:ext cx="2033588" cy="2951593"/>
          </a:xfr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859916" y="3272419"/>
            <a:ext cx="4284083" cy="2951592"/>
          </a:xfr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2033590" y="3272419"/>
            <a:ext cx="2826326" cy="1475072"/>
          </a:xfr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033588" y="4748940"/>
            <a:ext cx="2826327" cy="1475073"/>
          </a:xfr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3" y="1249816"/>
            <a:ext cx="6248238" cy="2156307"/>
          </a:xfrm>
        </p:spPr>
        <p:txBody>
          <a:bodyPr anchor="b"/>
          <a:lstStyle>
            <a:lvl1pPr>
              <a:defRPr sz="3000">
                <a:solidFill>
                  <a:schemeClr val="accent5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73076" y="3406124"/>
            <a:ext cx="6248236" cy="2130457"/>
          </a:xfr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000" b="0" kern="1200" dirty="0">
                <a:solidFill>
                  <a:schemeClr val="accent6"/>
                </a:solidFill>
                <a:latin typeface="+mj-lt"/>
                <a:ea typeface="+mj-ea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23" y="276180"/>
            <a:ext cx="2373865" cy="8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1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455" y="1516064"/>
            <a:ext cx="8232775" cy="4761166"/>
          </a:xfrm>
        </p:spPr>
        <p:txBody>
          <a:bodyPr/>
          <a:lstStyle>
            <a:lvl3pPr marL="857250" indent="-171450">
              <a:buClr>
                <a:srgbClr val="7F7F7F"/>
              </a:buClr>
              <a:buFont typeface="Franklin Gothic Medium" panose="020B0603020102020204" pitchFamily="34" charset="0"/>
              <a:buChar char="–"/>
              <a:defRPr sz="1600"/>
            </a:lvl3pPr>
            <a:lvl4pPr marL="1200150" indent="-171450">
              <a:buClr>
                <a:srgbClr val="7F7F7F"/>
              </a:buClr>
              <a:buFont typeface="Franklin Gothic Medium" panose="020B0603020102020204" pitchFamily="34" charset="0"/>
              <a:buChar char="–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EC16C3E-254E-C04A-8A90-F3CAE37A3D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3EBC34D-D7DC-4348-A578-DC66C49386B9}" type="datetime1">
              <a:rPr lang="en-US" smtClean="0"/>
              <a:t>4/13/2020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455" y="1516318"/>
            <a:ext cx="3960812" cy="4760913"/>
          </a:xfrm>
        </p:spPr>
        <p:txBody>
          <a:bodyPr/>
          <a:lstStyle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17936" y="1516318"/>
            <a:ext cx="3960812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EC16C3E-254E-C04A-8A90-F3CAE37A3D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C5E271D-BE9E-4E6B-B660-7885CF4EF204}" type="datetime1">
              <a:rPr lang="en-US" smtClean="0"/>
              <a:t>4/13/2020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846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16C3E-254E-C04A-8A90-F3CAE37A3D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9EFBB74-C467-4635-BF24-2CC7E182D4B8}" type="datetime1">
              <a:rPr lang="en-US" smtClean="0"/>
              <a:t>4/13/2020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4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16C3E-254E-C04A-8A90-F3CAE37A3D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3C3F027-8976-4CD2-A0CD-91FE3401DBEE}" type="datetime1">
              <a:rPr lang="en-US" smtClean="0"/>
              <a:t>4/13/2020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94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91" y="1435608"/>
            <a:ext cx="4636008" cy="4663440"/>
          </a:xfrm>
        </p:spPr>
        <p:txBody>
          <a:bodyPr>
            <a:normAutofit/>
          </a:bodyPr>
          <a:lstStyle>
            <a:lvl1pPr>
              <a:spcBef>
                <a:spcPts val="1000"/>
              </a:spcBef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 marL="1371600" indent="0">
              <a:buNone/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F30-25DD-4BA2-A58A-CB35EC8FE3D9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9FE3-C304-CE48-A9B7-DC03ED22A9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7201" y="1508760"/>
            <a:ext cx="3410712" cy="219456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886200"/>
            <a:ext cx="3410712" cy="219456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199" y="274319"/>
            <a:ext cx="6922008" cy="1143000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32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03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rgbClr val="194F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rgbClr val="BFBFBF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D6CE-12C1-41F2-B186-8570A100F50E}" type="datetime1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9FE3-C304-CE48-A9B7-DC03ED22A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4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1" y="274638"/>
            <a:ext cx="67928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8452" y="6419723"/>
            <a:ext cx="3679722" cy="4382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25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0574" y="6419723"/>
            <a:ext cx="2133600" cy="4382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25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defRPr>
            </a:lvl1pPr>
          </a:lstStyle>
          <a:p>
            <a:pPr>
              <a:defRPr/>
            </a:pPr>
            <a:fld id="{8EC16C3E-254E-C04A-8A90-F3CAE37A3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11712"/>
            <a:ext cx="8229600" cy="4763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419723"/>
            <a:ext cx="2133600" cy="4382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D63550FF-F481-47E9-8324-CA728248F92C}" type="datetime1">
              <a:rPr lang="en-US" smtClean="0"/>
              <a:pPr/>
              <a:t>4/13/2020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559" y="32349"/>
            <a:ext cx="1480035" cy="5476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24" r:id="rId2"/>
    <p:sldLayoutId id="2147483814" r:id="rId3"/>
    <p:sldLayoutId id="2147483815" r:id="rId4"/>
    <p:sldLayoutId id="2147483816" r:id="rId5"/>
    <p:sldLayoutId id="2147483817" r:id="rId6"/>
    <p:sldLayoutId id="2147483822" r:id="rId7"/>
    <p:sldLayoutId id="2147483823" r:id="rId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347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28486D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28486D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28486D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28486D"/>
          </a:solidFill>
          <a:latin typeface="Franklin Gothic Medium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28486D"/>
          </a:solidFill>
          <a:latin typeface="Franklin Gothic Medium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28486D"/>
          </a:solidFill>
          <a:latin typeface="Franklin Gothic Medium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28486D"/>
          </a:solidFill>
          <a:latin typeface="Franklin Gothic Medium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rgbClr val="28486D"/>
          </a:solidFill>
          <a:latin typeface="Franklin Gothic Medium" pitchFamily="34" charset="0"/>
        </a:defRPr>
      </a:lvl9pPr>
    </p:titleStyle>
    <p:bodyStyle>
      <a:lvl1pPr marL="205740" indent="-205740" algn="l" rtl="0" eaLnBrk="1" fontAlgn="base" hangingPunct="1">
        <a:spcBef>
          <a:spcPts val="1000"/>
        </a:spcBef>
        <a:spcAft>
          <a:spcPts val="0"/>
        </a:spcAft>
        <a:buClr>
          <a:srgbClr val="005596"/>
        </a:buClr>
        <a:buSzPct val="125000"/>
        <a:buFont typeface="Arial" pitchFamily="34" charset="0"/>
        <a:buChar char="•"/>
        <a:defRPr sz="2400" b="0" kern="1200">
          <a:solidFill>
            <a:srgbClr val="2A2C27"/>
          </a:solidFill>
          <a:latin typeface="+mj-lt"/>
          <a:ea typeface="+mn-ea"/>
          <a:cs typeface="Arial" pitchFamily="34" charset="0"/>
        </a:defRPr>
      </a:lvl1pPr>
      <a:lvl2pPr marL="514350" indent="-171450" algn="l" rtl="0" eaLnBrk="1" fontAlgn="base" hangingPunct="1">
        <a:spcBef>
          <a:spcPts val="8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000" b="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857250" indent="-171450" algn="l" rtl="0" eaLnBrk="1" fontAlgn="base" hangingPunct="1">
        <a:spcBef>
          <a:spcPts val="800"/>
        </a:spcBef>
        <a:spcAft>
          <a:spcPct val="0"/>
        </a:spcAft>
        <a:buClr>
          <a:srgbClr val="7F7F7F"/>
        </a:buClr>
        <a:buFont typeface="Franklin Gothic Medium" panose="020B0603020102020204" pitchFamily="34" charset="0"/>
        <a:buChar char="–"/>
        <a:defRPr sz="1600" b="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200150" indent="-171450" algn="l" rtl="0" eaLnBrk="1" fontAlgn="base" hangingPunct="1">
        <a:spcBef>
          <a:spcPts val="800"/>
        </a:spcBef>
        <a:spcAft>
          <a:spcPct val="0"/>
        </a:spcAft>
        <a:buClr>
          <a:srgbClr val="7F7F7F"/>
        </a:buClr>
        <a:buFont typeface="Franklin Gothic Medium" panose="020B0603020102020204" pitchFamily="34" charset="0"/>
        <a:buChar char="–"/>
        <a:defRPr sz="1600" b="0" kern="1200">
          <a:solidFill>
            <a:schemeClr val="tx1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1543050" indent="-171450" algn="l" rtl="0" eaLnBrk="1" fontAlgn="base" hangingPunct="1">
        <a:spcBef>
          <a:spcPts val="800"/>
        </a:spcBef>
        <a:spcAft>
          <a:spcPct val="0"/>
        </a:spcAft>
        <a:buClr>
          <a:srgbClr val="7F7F7F"/>
        </a:buClr>
        <a:buFont typeface="Arial" charset="0"/>
        <a:buChar char="»"/>
        <a:defRPr sz="1200" b="0" kern="1200">
          <a:solidFill>
            <a:schemeClr val="tx1"/>
          </a:solidFill>
          <a:latin typeface="+mj-lt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28.png"/><Relationship Id="rId4" Type="http://schemas.openxmlformats.org/officeDocument/2006/relationships/tags" Target="../tags/tag27.xml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xsystem.com/" TargetMode="External"/><Relationship Id="rId3" Type="http://schemas.openxmlformats.org/officeDocument/2006/relationships/tags" Target="../tags/tag5.xml"/><Relationship Id="rId7" Type="http://schemas.openxmlformats.org/officeDocument/2006/relationships/hyperlink" Target="http://www.mdsystem.com/" TargetMode="Externa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walbro.productcompliance@Tetratech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xsystem/" TargetMode="External"/><Relationship Id="rId3" Type="http://schemas.openxmlformats.org/officeDocument/2006/relationships/tags" Target="../tags/tag11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hyperlink" Target="http://www.mdsystem.com/" TargetMode="Externa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7070" y="473824"/>
            <a:ext cx="7886700" cy="631769"/>
          </a:xfrm>
        </p:spPr>
        <p:txBody>
          <a:bodyPr/>
          <a:lstStyle/>
          <a:p>
            <a:pPr algn="ctr"/>
            <a:r>
              <a:rPr lang="en-US" altLang="en-US" sz="2800" dirty="0"/>
              <a:t>Walbro IMDS/CDX Instructions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04586F-59D5-467C-96FC-3868D32A274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4522" y="1895705"/>
            <a:ext cx="7821759" cy="24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347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Register your Company and Log 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IMDS MDS Types (Components, Semi-components, Materials)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Create a Component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Create a Semi-Component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Create a Material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Submit MDS to Walbro</a:t>
            </a:r>
          </a:p>
          <a:p>
            <a:pPr marL="342900" indent="-342900">
              <a:buFont typeface="+mj-lt"/>
              <a:buAutoNum type="arabicPeriod"/>
            </a:pPr>
            <a:endParaRPr lang="en-US" sz="1300" dirty="0">
              <a:solidFill>
                <a:srgbClr val="2A2C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300" dirty="0">
              <a:solidFill>
                <a:srgbClr val="2A2C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2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E58EDFD-AE35-4AE0-9315-AA948A733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334" y="3969691"/>
            <a:ext cx="4418536" cy="22369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DD3851-A46D-4C18-ACC3-93E9D431691D}"/>
              </a:ext>
            </a:extLst>
          </p:cNvPr>
          <p:cNvSpPr txBox="1"/>
          <p:nvPr/>
        </p:nvSpPr>
        <p:spPr>
          <a:xfrm>
            <a:off x="769258" y="1146629"/>
            <a:ext cx="75522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Enter the Part Name in the “</a:t>
            </a:r>
            <a:r>
              <a:rPr lang="en-US" sz="1400" b="1" dirty="0">
                <a:solidFill>
                  <a:srgbClr val="2A2C27"/>
                </a:solidFill>
                <a:latin typeface="+mn-lt"/>
              </a:rPr>
              <a:t>Description</a:t>
            </a:r>
            <a:r>
              <a:rPr lang="en-US" sz="1400" dirty="0">
                <a:solidFill>
                  <a:srgbClr val="2A2C27"/>
                </a:solidFill>
                <a:latin typeface="+mn-lt"/>
              </a:rPr>
              <a:t>” field.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Click in the “</a:t>
            </a:r>
            <a:r>
              <a:rPr lang="en-US" sz="1400" b="1" dirty="0">
                <a:solidFill>
                  <a:srgbClr val="2A2C27"/>
                </a:solidFill>
                <a:latin typeface="+mn-lt"/>
              </a:rPr>
              <a:t>Part/Item No.</a:t>
            </a:r>
            <a:r>
              <a:rPr lang="en-US" sz="1400" dirty="0">
                <a:solidFill>
                  <a:srgbClr val="2A2C27"/>
                </a:solidFill>
                <a:latin typeface="+mn-lt"/>
              </a:rPr>
              <a:t>” field to enter your component Company Part Number.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CDX – Note: Several part numbers can be assigned to a single datasheet. This is for part families when the weights and materials are identical.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Enter the measured weight of the part (milligrams, grams, or kilograms, or tons (CDX)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CDX – Note: After components/materials are attached, revisit the “Regulations” section to ensure all regulatory responses (such as RoHS/ELV exemptions) have been provided.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B572E94-5EF6-4DCB-B1D3-E8E1EFC28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8215744" cy="871991"/>
          </a:xfrm>
        </p:spPr>
        <p:txBody>
          <a:bodyPr/>
          <a:lstStyle/>
          <a:p>
            <a:pPr algn="ctr" eaLnBrk="1" hangingPunct="1"/>
            <a:r>
              <a:rPr lang="en-US" altLang="en-US" sz="2800" dirty="0"/>
              <a:t>How to Create a Component in IMDS/CDX – STEP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14E05D-0FCB-4D6E-AB5D-DD14828C5D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8"/>
          <a:stretch/>
        </p:blipFill>
        <p:spPr>
          <a:xfrm>
            <a:off x="194517" y="3182412"/>
            <a:ext cx="5145563" cy="243641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D9E2E04-C3E2-417C-88CA-3CB477BC861E}"/>
              </a:ext>
            </a:extLst>
          </p:cNvPr>
          <p:cNvSpPr/>
          <p:nvPr/>
        </p:nvSpPr>
        <p:spPr>
          <a:xfrm>
            <a:off x="6597602" y="5635540"/>
            <a:ext cx="1842374" cy="1516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9ED27F-8334-4130-8F2B-DFCF6B686A44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796629" y="5088152"/>
            <a:ext cx="1879379" cy="530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672F7C8-672A-42C4-AD0F-85E055EB7106}"/>
              </a:ext>
            </a:extLst>
          </p:cNvPr>
          <p:cNvSpPr/>
          <p:nvPr/>
        </p:nvSpPr>
        <p:spPr>
          <a:xfrm>
            <a:off x="6597602" y="5784831"/>
            <a:ext cx="1842374" cy="1830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C615983-D7D1-40A5-BFBA-5979CDBFFFB5}"/>
              </a:ext>
            </a:extLst>
          </p:cNvPr>
          <p:cNvSpPr/>
          <p:nvPr/>
        </p:nvSpPr>
        <p:spPr>
          <a:xfrm>
            <a:off x="2849511" y="4993479"/>
            <a:ext cx="1947118" cy="1893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4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DD3851-A46D-4C18-ACC3-93E9D431691D}"/>
              </a:ext>
            </a:extLst>
          </p:cNvPr>
          <p:cNvSpPr txBox="1"/>
          <p:nvPr/>
        </p:nvSpPr>
        <p:spPr>
          <a:xfrm>
            <a:off x="1039785" y="1189975"/>
            <a:ext cx="75522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For simple components, Click the Add Material Reference icon.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For complex components, Click the Add Component or Semi-component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</a:rPr>
              <a:t>A new search window will open.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BEFE709-FC87-46E9-A11D-41DD1EDA5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8215744" cy="871991"/>
          </a:xfrm>
        </p:spPr>
        <p:txBody>
          <a:bodyPr/>
          <a:lstStyle/>
          <a:p>
            <a:pPr algn="ctr" eaLnBrk="1" hangingPunct="1"/>
            <a:r>
              <a:rPr lang="en-US" altLang="en-US" sz="2800" dirty="0"/>
              <a:t>How to Create a Component in IMDS/CDX – STEP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24C64-EB7F-4E87-BA8A-C49A0357D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912" y="1189975"/>
            <a:ext cx="352425" cy="314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67312F-A81A-47EC-8D98-C5B16C7FF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5563" r="75935" b="69880"/>
          <a:stretch/>
        </p:blipFill>
        <p:spPr>
          <a:xfrm>
            <a:off x="1039785" y="2000051"/>
            <a:ext cx="5844676" cy="216146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0C45A6F-83B4-4F41-A9D7-CE6473957228}"/>
              </a:ext>
            </a:extLst>
          </p:cNvPr>
          <p:cNvSpPr/>
          <p:nvPr/>
        </p:nvSpPr>
        <p:spPr>
          <a:xfrm>
            <a:off x="4856086" y="2493109"/>
            <a:ext cx="266330" cy="2412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780FFA-73D1-4F8C-9770-659A96C63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151" y="3477701"/>
            <a:ext cx="6096543" cy="268340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C2C1FC-EB06-49C4-9523-5892D9A4CDD2}"/>
              </a:ext>
            </a:extLst>
          </p:cNvPr>
          <p:cNvCxnSpPr>
            <a:cxnSpLocks/>
          </p:cNvCxnSpPr>
          <p:nvPr/>
        </p:nvCxnSpPr>
        <p:spPr>
          <a:xfrm>
            <a:off x="4987635" y="2734322"/>
            <a:ext cx="0" cy="9958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530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DD3851-A46D-4C18-ACC3-93E9D431691D}"/>
              </a:ext>
            </a:extLst>
          </p:cNvPr>
          <p:cNvSpPr txBox="1"/>
          <p:nvPr/>
        </p:nvSpPr>
        <p:spPr>
          <a:xfrm>
            <a:off x="795866" y="1146629"/>
            <a:ext cx="75522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2A2C27"/>
                </a:solidFill>
                <a:latin typeface="+mn-lt"/>
              </a:rPr>
              <a:t>Options for adding a material:</a:t>
            </a:r>
          </a:p>
          <a:p>
            <a:endParaRPr lang="en-US" sz="1200" b="1" u="sng" dirty="0">
              <a:solidFill>
                <a:srgbClr val="2A2C27"/>
              </a:solidFill>
              <a:latin typeface="+mn-lt"/>
            </a:endParaRPr>
          </a:p>
          <a:p>
            <a:r>
              <a:rPr lang="en-US" sz="1200" b="1" dirty="0">
                <a:solidFill>
                  <a:srgbClr val="2A2C27"/>
                </a:solidFill>
                <a:latin typeface="+mn-lt"/>
              </a:rPr>
              <a:t>OPTION 1: </a:t>
            </a:r>
            <a:r>
              <a:rPr lang="en-US" sz="1200" dirty="0">
                <a:solidFill>
                  <a:srgbClr val="2A2C27"/>
                </a:solidFill>
                <a:latin typeface="+mn-lt"/>
              </a:rPr>
              <a:t>Search for </a:t>
            </a:r>
            <a:r>
              <a:rPr lang="en-US" sz="1200" b="1" dirty="0">
                <a:solidFill>
                  <a:srgbClr val="2A2C27"/>
                </a:solidFill>
                <a:latin typeface="+mn-lt"/>
              </a:rPr>
              <a:t>IMDS Committee published materials or CDX Standard Materials: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  <a:latin typeface="+mn-lt"/>
              </a:rPr>
              <a:t>Under the “</a:t>
            </a:r>
            <a:r>
              <a:rPr lang="en-US" sz="1200" b="1" dirty="0">
                <a:solidFill>
                  <a:srgbClr val="2A2C27"/>
                </a:solidFill>
                <a:latin typeface="+mn-lt"/>
              </a:rPr>
              <a:t>Supplier MDSs, Own MDSs/Modules</a:t>
            </a:r>
            <a:r>
              <a:rPr lang="en-US" sz="1200" dirty="0">
                <a:solidFill>
                  <a:srgbClr val="2A2C27"/>
                </a:solidFill>
                <a:latin typeface="+mn-lt"/>
              </a:rPr>
              <a:t>” area uncheck the “</a:t>
            </a:r>
            <a:r>
              <a:rPr lang="en-US" sz="1200" b="1" dirty="0">
                <a:solidFill>
                  <a:srgbClr val="2A2C27"/>
                </a:solidFill>
                <a:latin typeface="+mn-lt"/>
              </a:rPr>
              <a:t>accepted MDSs</a:t>
            </a:r>
            <a:r>
              <a:rPr lang="en-US" sz="1200" dirty="0">
                <a:solidFill>
                  <a:srgbClr val="2A2C27"/>
                </a:solidFill>
                <a:latin typeface="+mn-lt"/>
              </a:rPr>
              <a:t>”, “</a:t>
            </a:r>
            <a:r>
              <a:rPr lang="en-US" sz="1200" b="1" dirty="0">
                <a:solidFill>
                  <a:srgbClr val="2A2C27"/>
                </a:solidFill>
                <a:latin typeface="+mn-lt"/>
              </a:rPr>
              <a:t>own MDSs</a:t>
            </a:r>
            <a:r>
              <a:rPr lang="en-US" sz="1200" dirty="0">
                <a:solidFill>
                  <a:srgbClr val="2A2C27"/>
                </a:solidFill>
                <a:latin typeface="+mn-lt"/>
              </a:rPr>
              <a:t>”, and “</a:t>
            </a:r>
            <a:r>
              <a:rPr lang="en-US" sz="1200" b="1" dirty="0">
                <a:solidFill>
                  <a:srgbClr val="2A2C27"/>
                </a:solidFill>
                <a:latin typeface="+mn-lt"/>
              </a:rPr>
              <a:t>own Modules”</a:t>
            </a:r>
            <a:r>
              <a:rPr lang="en-US" sz="1200" dirty="0">
                <a:solidFill>
                  <a:srgbClr val="2A2C27"/>
                </a:solidFill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  <a:latin typeface="+mn-lt"/>
              </a:rPr>
              <a:t>Check the “</a:t>
            </a:r>
            <a:r>
              <a:rPr lang="en-US" sz="1200" b="1" dirty="0">
                <a:solidFill>
                  <a:srgbClr val="2A2C27"/>
                </a:solidFill>
                <a:latin typeface="+mn-lt"/>
              </a:rPr>
              <a:t>published MDSs</a:t>
            </a:r>
            <a:r>
              <a:rPr lang="en-US" sz="1200" dirty="0">
                <a:solidFill>
                  <a:srgbClr val="2A2C27"/>
                </a:solidFill>
                <a:latin typeface="+mn-lt"/>
              </a:rPr>
              <a:t>” box, and the “</a:t>
            </a:r>
            <a:r>
              <a:rPr lang="en-US" sz="1200" b="1" dirty="0">
                <a:solidFill>
                  <a:srgbClr val="2A2C27"/>
                </a:solidFill>
                <a:latin typeface="+mn-lt"/>
              </a:rPr>
              <a:t>Enable search by supplier box</a:t>
            </a:r>
            <a:r>
              <a:rPr lang="en-US" sz="1200" dirty="0">
                <a:solidFill>
                  <a:srgbClr val="2A2C27"/>
                </a:solidFill>
                <a:latin typeface="+mn-lt"/>
              </a:rPr>
              <a:t>” (IMDS), or Check the “</a:t>
            </a:r>
            <a:r>
              <a:rPr lang="en-US" sz="1200" b="1" dirty="0">
                <a:solidFill>
                  <a:srgbClr val="2A2C27"/>
                </a:solidFill>
                <a:latin typeface="+mn-lt"/>
              </a:rPr>
              <a:t>Standard MDSs</a:t>
            </a:r>
            <a:r>
              <a:rPr lang="en-US" sz="1200" dirty="0">
                <a:solidFill>
                  <a:srgbClr val="2A2C27"/>
                </a:solidFill>
                <a:latin typeface="+mn-lt"/>
              </a:rPr>
              <a:t>” box (CDX)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  <a:latin typeface="+mn-lt"/>
              </a:rPr>
              <a:t>Enter your search criteria in the appropriate field (s).</a:t>
            </a:r>
          </a:p>
          <a:p>
            <a:pPr algn="ctr"/>
            <a:r>
              <a:rPr lang="en-US" sz="1200" b="1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IMPORTANT: </a:t>
            </a:r>
            <a:r>
              <a:rPr lang="en-US" sz="1200" u="sng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Searching with wildcards, i.e. *, before and after the will help you find the substance faster.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A2C27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2A2C27"/>
                </a:solidFill>
              </a:rPr>
              <a:t>OPTION 2:</a:t>
            </a:r>
            <a:r>
              <a:rPr lang="en-US" sz="1200" dirty="0">
                <a:solidFill>
                  <a:srgbClr val="2A2C27"/>
                </a:solidFill>
              </a:rPr>
              <a:t> Search for </a:t>
            </a:r>
            <a:r>
              <a:rPr lang="en-US" sz="1200" b="1" dirty="0">
                <a:solidFill>
                  <a:srgbClr val="2A2C27"/>
                </a:solidFill>
              </a:rPr>
              <a:t>Internally created materials: </a:t>
            </a:r>
            <a:endParaRPr lang="en-US" sz="1200" b="1" dirty="0">
              <a:solidFill>
                <a:srgbClr val="2A2C27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</a:rPr>
              <a:t>Under the “</a:t>
            </a:r>
            <a:r>
              <a:rPr lang="en-US" sz="1200" b="1" dirty="0">
                <a:solidFill>
                  <a:srgbClr val="2A2C27"/>
                </a:solidFill>
              </a:rPr>
              <a:t>Supplier MDSs, Own MDSs/Modules</a:t>
            </a:r>
            <a:r>
              <a:rPr lang="en-US" sz="1200" dirty="0">
                <a:solidFill>
                  <a:srgbClr val="2A2C27"/>
                </a:solidFill>
              </a:rPr>
              <a:t>” only check “</a:t>
            </a:r>
            <a:r>
              <a:rPr lang="en-US" sz="1200" b="1" dirty="0">
                <a:solidFill>
                  <a:srgbClr val="2A2C27"/>
                </a:solidFill>
              </a:rPr>
              <a:t>own MDSs</a:t>
            </a:r>
            <a:r>
              <a:rPr lang="en-US" sz="1200" dirty="0">
                <a:solidFill>
                  <a:srgbClr val="2A2C27"/>
                </a:solidFill>
              </a:rPr>
              <a:t>”</a:t>
            </a:r>
            <a:r>
              <a:rPr lang="en-US" sz="1200" b="1" dirty="0">
                <a:solidFill>
                  <a:srgbClr val="2A2C27"/>
                </a:solidFill>
              </a:rPr>
              <a:t>.</a:t>
            </a:r>
            <a:endParaRPr lang="en-US" sz="1200" dirty="0">
              <a:solidFill>
                <a:srgbClr val="2A2C27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  <a:latin typeface="+mn-lt"/>
                <a:cs typeface="Arial" panose="020B0604020202020204" pitchFamily="34" charset="0"/>
              </a:rPr>
              <a:t>Enter your search criteria in the appropriate field(s).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8AC7DE3-22C0-4C36-85CF-118A21AF1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8215744" cy="871991"/>
          </a:xfrm>
        </p:spPr>
        <p:txBody>
          <a:bodyPr/>
          <a:lstStyle/>
          <a:p>
            <a:pPr algn="ctr" eaLnBrk="1" hangingPunct="1"/>
            <a:r>
              <a:rPr lang="en-US" altLang="en-US" sz="2800" dirty="0"/>
              <a:t>How to Create a Component in IMDS/CDX – STEP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2D2C9F-340D-4690-A02D-2559A5926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94" r="3120" b="16224"/>
          <a:stretch/>
        </p:blipFill>
        <p:spPr>
          <a:xfrm>
            <a:off x="3035979" y="3593390"/>
            <a:ext cx="5965408" cy="2677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070F49-56D6-4B54-B29D-DA1A53C71664}"/>
              </a:ext>
            </a:extLst>
          </p:cNvPr>
          <p:cNvSpPr txBox="1"/>
          <p:nvPr/>
        </p:nvSpPr>
        <p:spPr>
          <a:xfrm>
            <a:off x="795866" y="3454953"/>
            <a:ext cx="2240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3</a:t>
            </a: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Search for </a:t>
            </a:r>
            <a:r>
              <a:rPr lang="en-US" sz="1200" b="1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Accepted materials</a:t>
            </a: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</a:t>
            </a:r>
            <a:r>
              <a:rPr lang="en-US" sz="1200" b="1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MDSs, Own MDS/Modules</a:t>
            </a: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only check “</a:t>
            </a:r>
            <a:r>
              <a:rPr lang="en-US" sz="1200" b="1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accepted MDSs</a:t>
            </a: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search criteria in the appropriate field(s).</a:t>
            </a:r>
          </a:p>
          <a:p>
            <a:endParaRPr lang="en-US" sz="1200" dirty="0">
              <a:solidFill>
                <a:srgbClr val="2A2C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selecting Option 1, 2, or 3, (or combination of Options) click “</a:t>
            </a:r>
            <a:r>
              <a:rPr lang="en-US" sz="1200" b="1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Highlight the material result and click “</a:t>
            </a:r>
            <a:r>
              <a:rPr lang="en-US" sz="1200" b="1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Once applied, enter the weight of the material.</a:t>
            </a:r>
          </a:p>
        </p:txBody>
      </p:sp>
    </p:spTree>
    <p:extLst>
      <p:ext uri="{BB962C8B-B14F-4D97-AF65-F5344CB8AC3E}">
        <p14:creationId xmlns:p14="http://schemas.microsoft.com/office/powerpoint/2010/main" val="196245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3C24B13-1008-49E0-B6D9-CBDA481EB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78" y="2470458"/>
            <a:ext cx="7915275" cy="2219325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74318" y="565056"/>
            <a:ext cx="8185189" cy="504481"/>
          </a:xfrm>
        </p:spPr>
        <p:txBody>
          <a:bodyPr/>
          <a:lstStyle/>
          <a:p>
            <a:pPr algn="ctr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b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How to Create a Semi-Component in IMDS/CDX – STEP 1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7972F-2BD2-41E6-86CB-73EE5B5D9FA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53578" y="929216"/>
            <a:ext cx="7851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OPTION 1: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the MDS dropdown menu: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&gt; New &gt; Datasheet (IMDS) &gt; Semicomponent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OPTION 2: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on the blank page icon       on the top banner and Select &gt; Semicomponent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EF098-935A-4A51-AC57-7DF5820B790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r="20513" b="9015"/>
          <a:stretch/>
        </p:blipFill>
        <p:spPr>
          <a:xfrm>
            <a:off x="2855473" y="2206332"/>
            <a:ext cx="211018" cy="2057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E5010A-946A-4580-A023-F4035F5A2177}"/>
              </a:ext>
            </a:extLst>
          </p:cNvPr>
          <p:cNvSpPr txBox="1"/>
          <p:nvPr/>
        </p:nvSpPr>
        <p:spPr>
          <a:xfrm>
            <a:off x="3834190" y="2503852"/>
            <a:ext cx="166084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A2C27"/>
                </a:solidFill>
                <a:latin typeface="Franklin Gothic Medium" panose="020B0603020102020204" pitchFamily="34" charset="0"/>
              </a:rPr>
              <a:t>Click </a:t>
            </a:r>
            <a:r>
              <a:rPr lang="en-US" sz="1400" b="1" u="sng" dirty="0">
                <a:solidFill>
                  <a:srgbClr val="2A2C27"/>
                </a:solidFill>
                <a:latin typeface="Franklin Gothic Medium" panose="020B0603020102020204" pitchFamily="34" charset="0"/>
              </a:rPr>
              <a:t>here</a:t>
            </a:r>
            <a:r>
              <a:rPr lang="en-US" sz="1400" dirty="0">
                <a:solidFill>
                  <a:srgbClr val="2A2C27"/>
                </a:solidFill>
                <a:latin typeface="Franklin Gothic Medium" panose="020B0603020102020204" pitchFamily="34" charset="0"/>
              </a:rPr>
              <a:t>, or </a:t>
            </a:r>
            <a:r>
              <a:rPr lang="en-US" sz="1400" b="1" u="sng" dirty="0">
                <a:solidFill>
                  <a:srgbClr val="2A2C27"/>
                </a:solidFill>
                <a:latin typeface="Franklin Gothic Medium" panose="020B0603020102020204" pitchFamily="34" charset="0"/>
              </a:rPr>
              <a:t>here</a:t>
            </a:r>
            <a:r>
              <a:rPr lang="en-US" sz="1400" b="1" dirty="0">
                <a:solidFill>
                  <a:srgbClr val="2A2C27"/>
                </a:solidFill>
                <a:latin typeface="Franklin Gothic Medium" panose="020B0603020102020204" pitchFamily="34" charset="0"/>
              </a:rPr>
              <a:t>.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AFE771-42AC-4B01-A962-904D6DB52E05}"/>
              </a:ext>
            </a:extLst>
          </p:cNvPr>
          <p:cNvCxnSpPr>
            <a:cxnSpLocks/>
          </p:cNvCxnSpPr>
          <p:nvPr/>
        </p:nvCxnSpPr>
        <p:spPr>
          <a:xfrm flipH="1">
            <a:off x="1795244" y="2766252"/>
            <a:ext cx="2508308" cy="6627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5F554B6-AC39-4507-8ECA-0246A033472A}"/>
              </a:ext>
            </a:extLst>
          </p:cNvPr>
          <p:cNvCxnSpPr>
            <a:cxnSpLocks/>
          </p:cNvCxnSpPr>
          <p:nvPr/>
        </p:nvCxnSpPr>
        <p:spPr>
          <a:xfrm>
            <a:off x="5276675" y="2811629"/>
            <a:ext cx="218363" cy="18324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41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74318" y="565056"/>
            <a:ext cx="8185189" cy="504481"/>
          </a:xfrm>
        </p:spPr>
        <p:txBody>
          <a:bodyPr/>
          <a:lstStyle/>
          <a:p>
            <a:pPr algn="ctr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b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How to Create a Semi-Component in IMDS/CDX – STEP 2  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7972F-2BD2-41E6-86CB-73EE5B5D9FA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53578" y="929216"/>
            <a:ext cx="7851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C2D0CD-1A37-4675-8FF3-960AA7C89CA8}"/>
              </a:ext>
            </a:extLst>
          </p:cNvPr>
          <p:cNvSpPr/>
          <p:nvPr/>
        </p:nvSpPr>
        <p:spPr>
          <a:xfrm>
            <a:off x="828989" y="1052937"/>
            <a:ext cx="78515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</a:rPr>
              <a:t>Enter the Semicomponent “</a:t>
            </a:r>
            <a:r>
              <a:rPr lang="en-US" sz="1200" b="1" dirty="0">
                <a:solidFill>
                  <a:srgbClr val="2A2C27"/>
                </a:solidFill>
              </a:rPr>
              <a:t>Article</a:t>
            </a:r>
            <a:r>
              <a:rPr lang="en-US" sz="1200" dirty="0">
                <a:solidFill>
                  <a:srgbClr val="2A2C27"/>
                </a:solidFill>
              </a:rPr>
              <a:t> </a:t>
            </a:r>
            <a:r>
              <a:rPr lang="en-US" sz="1200" b="1" dirty="0">
                <a:solidFill>
                  <a:srgbClr val="2A2C27"/>
                </a:solidFill>
              </a:rPr>
              <a:t>Name</a:t>
            </a:r>
            <a:r>
              <a:rPr lang="en-US" sz="1200" dirty="0">
                <a:solidFill>
                  <a:srgbClr val="2A2C27"/>
                </a:solidFill>
              </a:rPr>
              <a:t>" in the “</a:t>
            </a:r>
            <a:r>
              <a:rPr lang="en-US" sz="1200" b="1" dirty="0">
                <a:solidFill>
                  <a:srgbClr val="2A2C27"/>
                </a:solidFill>
              </a:rPr>
              <a:t>Description</a:t>
            </a:r>
            <a:r>
              <a:rPr lang="en-US" sz="1200" dirty="0">
                <a:solidFill>
                  <a:srgbClr val="2A2C27"/>
                </a:solidFill>
              </a:rPr>
              <a:t>” field.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</a:rPr>
              <a:t>Click in the “</a:t>
            </a:r>
            <a:r>
              <a:rPr lang="en-US" sz="1200" b="1" dirty="0">
                <a:solidFill>
                  <a:srgbClr val="2A2C27"/>
                </a:solidFill>
              </a:rPr>
              <a:t>Item- / Mat.-No./Item No.</a:t>
            </a:r>
            <a:r>
              <a:rPr lang="en-US" sz="1200" dirty="0">
                <a:solidFill>
                  <a:srgbClr val="2A2C27"/>
                </a:solidFill>
              </a:rPr>
              <a:t>” (IMDS) field or the green + icon           to enter your semi-component Company Part Number.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</a:rPr>
              <a:t>Use the pull-down to select the unit of measure and enter the </a:t>
            </a:r>
            <a:r>
              <a:rPr lang="en-US" sz="1200" b="1" dirty="0">
                <a:solidFill>
                  <a:srgbClr val="2A2C27"/>
                </a:solidFill>
              </a:rPr>
              <a:t>Specific Weight</a:t>
            </a:r>
            <a:r>
              <a:rPr lang="en-US" sz="1200" dirty="0">
                <a:solidFill>
                  <a:srgbClr val="2A2C27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</a:rPr>
              <a:t>Click on the Add Material Reference icon           to add a material (as described in the How to Create a Component section)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</a:rPr>
              <a:t>After the material(s) is attached, enter the percent of each material used in the Semi-component.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</a:rPr>
              <a:t>Follow the same steps described in the How to Submit MDS to submit or internally release the datasheet.</a:t>
            </a:r>
          </a:p>
          <a:p>
            <a:endParaRPr lang="en-US" sz="1200" dirty="0">
              <a:solidFill>
                <a:srgbClr val="2A2C27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297942-AC71-45AE-9B4F-C8857B9F9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850" y="2622597"/>
            <a:ext cx="6926300" cy="375779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82DDC33-A712-41FF-8C44-D2BA1E519810}"/>
              </a:ext>
            </a:extLst>
          </p:cNvPr>
          <p:cNvSpPr/>
          <p:nvPr/>
        </p:nvSpPr>
        <p:spPr>
          <a:xfrm>
            <a:off x="5422078" y="4617552"/>
            <a:ext cx="2718450" cy="1893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80A00A7-B1A1-4026-B786-3975872CFEA5}"/>
              </a:ext>
            </a:extLst>
          </p:cNvPr>
          <p:cNvSpPr/>
          <p:nvPr/>
        </p:nvSpPr>
        <p:spPr>
          <a:xfrm>
            <a:off x="5422078" y="4867544"/>
            <a:ext cx="2718449" cy="1893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3876CD-5D8F-40CF-93D0-B66790450B42}"/>
              </a:ext>
            </a:extLst>
          </p:cNvPr>
          <p:cNvSpPr/>
          <p:nvPr/>
        </p:nvSpPr>
        <p:spPr>
          <a:xfrm>
            <a:off x="5422077" y="6038613"/>
            <a:ext cx="2718450" cy="1893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7E28CA-8436-40C5-8502-39BC5D0CF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3252" y="1807397"/>
            <a:ext cx="352425" cy="314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9C6617-E83F-4B0A-A7A5-99E8D2CE43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674" t="45677" r="50863" b="51497"/>
          <a:stretch/>
        </p:blipFill>
        <p:spPr>
          <a:xfrm>
            <a:off x="6105902" y="1272490"/>
            <a:ext cx="316042" cy="19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83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74318" y="565056"/>
            <a:ext cx="8185189" cy="504481"/>
          </a:xfrm>
        </p:spPr>
        <p:txBody>
          <a:bodyPr/>
          <a:lstStyle/>
          <a:p>
            <a:pPr algn="ctr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b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How to Create a Material in IMDS/CDX – STEP 1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95B39B-9462-4327-A693-95C24A11368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22116" y="3750113"/>
            <a:ext cx="5972175" cy="2038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17972F-2BD2-41E6-86CB-73EE5B5D9FA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74319" y="2228671"/>
            <a:ext cx="7851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OPTION 1: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the MDS dropdown menu: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&gt; New &gt; Datasheet &gt;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OPTION 2: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Click on the blank page icon         on the top banner and Select &gt; Material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EF098-935A-4A51-AC57-7DF5820B790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7"/>
          <a:srcRect r="20513" b="9015"/>
          <a:stretch/>
        </p:blipFill>
        <p:spPr>
          <a:xfrm>
            <a:off x="2931964" y="3134127"/>
            <a:ext cx="211018" cy="2057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C0599E-9261-4DA0-B0E4-40DE6C8482D1}"/>
              </a:ext>
            </a:extLst>
          </p:cNvPr>
          <p:cNvSpPr/>
          <p:nvPr/>
        </p:nvSpPr>
        <p:spPr>
          <a:xfrm>
            <a:off x="340659" y="1237334"/>
            <a:ext cx="85188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 Before creating your own material, please check if there is an appropriate material</a:t>
            </a:r>
          </a:p>
          <a:p>
            <a:r>
              <a:rPr lang="en-US" sz="1200" b="1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published by the IMDS Steering Committee (IMDS) or as a Standard Material (CDX).  In addition, you should NOT be creating a material if you are not the raw material manufacturer. The manufacturer should create the material and publish it OR submit it to your IMDS/CDX account.</a:t>
            </a:r>
          </a:p>
          <a:p>
            <a:pPr algn="ctr"/>
            <a:endParaRPr lang="en-US" dirty="0">
              <a:solidFill>
                <a:srgbClr val="2A2C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3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AD62B1-7DD1-458D-ACF4-4D019E0A793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74319" y="1166349"/>
            <a:ext cx="8663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Material Classification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IMDS - From the pop-up window, select the type of material you wish to create from the material classification list.  If selecting a polymeric classification, you may have to complete a second step before the material is created.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CDX – Click the green + symbol in the Classifications section of the datasheet.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C34373-C247-4A98-8587-27B758580E1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/>
          <a:srcRect/>
          <a:stretch/>
        </p:blipFill>
        <p:spPr>
          <a:xfrm>
            <a:off x="308462" y="1958682"/>
            <a:ext cx="4107285" cy="3445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F636DA-E3A7-4953-AF7D-EDE0A6C394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72000" y="2019300"/>
            <a:ext cx="4400550" cy="28194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7FB6598-5DB6-419B-BA6B-E5C40120C4C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V="1">
            <a:off x="4305218" y="4378569"/>
            <a:ext cx="353701" cy="4220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DD3969F-497B-4837-8C75-87D89C2B70E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367985" y="3056895"/>
            <a:ext cx="2435469" cy="2394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95A18C-C23C-4DA9-AD84-7A1F9C263AD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52954" y="4908247"/>
            <a:ext cx="2409092" cy="107264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5DAA4FE-4068-4D70-9FC0-9ED95FACD254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4318" y="565056"/>
            <a:ext cx="8185189" cy="5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347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b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How to Create a Material in IMDS/CDX – STEP 2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78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FD5C74-0CAA-4ABB-9508-4EC206D8D2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67454" y="1414317"/>
            <a:ext cx="4829908" cy="44915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BF5D66-7D6A-4929-A9EE-56AE6E55D6B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1572" y="1069537"/>
            <a:ext cx="37065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material Material Data Sheet (MDS) is now created and ready to be filled out. Please note that the red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“</a:t>
            </a:r>
            <a:r>
              <a:rPr lang="en-US" sz="1200" b="1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box, specifies that information </a:t>
            </a:r>
            <a:r>
              <a:rPr lang="en-US" sz="1200" b="1" u="sng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filled 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A2C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either keep the name of the material as generated from the previous process (IMDS) or you can edit it, as long as it still meets IMDS Recommendation 001.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A2C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also choose to enter the “</a:t>
            </a:r>
            <a:r>
              <a:rPr lang="en-US" sz="1200" b="1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 name</a:t>
            </a: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of the material you are creating.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A2C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Add substance icon, to search for and Apply the substance(s) used in this material. Once applied, enter the percentage of the substance(s).</a:t>
            </a:r>
          </a:p>
          <a:p>
            <a:endParaRPr lang="en-US" sz="1200" dirty="0">
              <a:solidFill>
                <a:srgbClr val="2A2C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to follow IMDS Recommendation 001 with regards to max % unspecified substances (IMDS). No more than 10% will be allowed (IMDS/CDX)</a:t>
            </a:r>
          </a:p>
          <a:p>
            <a:endParaRPr lang="en-US" sz="1200" dirty="0">
              <a:solidFill>
                <a:srgbClr val="2A2C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A2C27"/>
                </a:solidFill>
              </a:rPr>
              <a:t>Follow the same steps described in the How to Submit MDS to submit or internally release the datasheet.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2A2C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EE7671-76B8-4FEC-B565-1830DD1CD0C5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4318" y="565056"/>
            <a:ext cx="8185189" cy="5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347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b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How to Create a Material in IMDS/CDX – STEP 3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2342E8-358B-46CA-9FC7-500EE56224C5}"/>
              </a:ext>
            </a:extLst>
          </p:cNvPr>
          <p:cNvCxnSpPr>
            <a:cxnSpLocks/>
          </p:cNvCxnSpPr>
          <p:nvPr/>
        </p:nvCxnSpPr>
        <p:spPr>
          <a:xfrm flipV="1">
            <a:off x="3768110" y="2063692"/>
            <a:ext cx="3052140" cy="15963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840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DD3851-A46D-4C18-ACC3-93E9D431691D}"/>
              </a:ext>
            </a:extLst>
          </p:cNvPr>
          <p:cNvSpPr txBox="1"/>
          <p:nvPr/>
        </p:nvSpPr>
        <p:spPr>
          <a:xfrm>
            <a:off x="682658" y="1220744"/>
            <a:ext cx="75522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Click on the “</a:t>
            </a:r>
            <a:r>
              <a:rPr lang="en-US" sz="1400" b="1" dirty="0">
                <a:solidFill>
                  <a:srgbClr val="2A2C27"/>
                </a:solidFill>
                <a:latin typeface="+mn-lt"/>
              </a:rPr>
              <a:t>Supplier data*</a:t>
            </a:r>
            <a:r>
              <a:rPr lang="en-US" sz="1400" dirty="0">
                <a:solidFill>
                  <a:srgbClr val="2A2C27"/>
                </a:solidFill>
                <a:latin typeface="+mn-lt"/>
              </a:rPr>
              <a:t>”</a:t>
            </a:r>
            <a:r>
              <a:rPr lang="en-US" sz="1400" b="1" dirty="0">
                <a:solidFill>
                  <a:srgbClr val="2A2C27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2A2C27"/>
                </a:solidFill>
                <a:latin typeface="+mn-lt"/>
              </a:rPr>
              <a:t>tab on the top banner.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  <a:cs typeface="Calibri" panose="020F0502020204030204" pitchFamily="34" charset="0"/>
              </a:rPr>
              <a:t>The “</a:t>
            </a:r>
            <a:r>
              <a:rPr lang="en-US" sz="1400" b="1" dirty="0">
                <a:solidFill>
                  <a:srgbClr val="2A2C27"/>
                </a:solidFill>
                <a:latin typeface="+mn-lt"/>
                <a:cs typeface="Calibri" panose="020F0502020204030204" pitchFamily="34" charset="0"/>
              </a:rPr>
              <a:t>Company</a:t>
            </a:r>
            <a:r>
              <a:rPr lang="en-US" sz="1400" dirty="0">
                <a:solidFill>
                  <a:srgbClr val="2A2C27"/>
                </a:solidFill>
                <a:latin typeface="+mn-lt"/>
                <a:cs typeface="Calibri" panose="020F0502020204030204" pitchFamily="34" charset="0"/>
              </a:rPr>
              <a:t>” information is prepopulated when the MDS is created.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  <a:cs typeface="Calibri" panose="020F0502020204030204" pitchFamily="34" charset="0"/>
              </a:rPr>
              <a:t>Select the “</a:t>
            </a:r>
            <a:r>
              <a:rPr lang="en-US" sz="1400" b="1" dirty="0">
                <a:solidFill>
                  <a:srgbClr val="2A2C27"/>
                </a:solidFill>
                <a:latin typeface="+mn-lt"/>
                <a:cs typeface="Calibri" panose="020F0502020204030204" pitchFamily="34" charset="0"/>
              </a:rPr>
              <a:t>Contact Person</a:t>
            </a:r>
            <a:r>
              <a:rPr lang="en-US" sz="1400" dirty="0">
                <a:solidFill>
                  <a:srgbClr val="2A2C27"/>
                </a:solidFill>
                <a:latin typeface="+mn-lt"/>
                <a:cs typeface="Calibri" panose="020F0502020204030204" pitchFamily="34" charset="0"/>
              </a:rPr>
              <a:t>” from the dropdown selection box.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8347BC7-077F-4127-B0C5-ADF71BC39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274638"/>
            <a:ext cx="8215744" cy="87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347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en-US" altLang="en-US" sz="2800" dirty="0"/>
              <a:t>How to Submit MDS/CDX – STEP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DE481B-5BD7-42DE-9E25-8792FEEBE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29" y="2174851"/>
            <a:ext cx="8004141" cy="371287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4B0F20-2434-4FA7-8F92-01C6C28A1AA7}"/>
              </a:ext>
            </a:extLst>
          </p:cNvPr>
          <p:cNvSpPr/>
          <p:nvPr/>
        </p:nvSpPr>
        <p:spPr>
          <a:xfrm>
            <a:off x="657517" y="4944862"/>
            <a:ext cx="2911306" cy="2752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E31992-ABE2-4EE6-B5E2-915638C8CD29}"/>
              </a:ext>
            </a:extLst>
          </p:cNvPr>
          <p:cNvSpPr/>
          <p:nvPr/>
        </p:nvSpPr>
        <p:spPr>
          <a:xfrm>
            <a:off x="3710866" y="2725445"/>
            <a:ext cx="1003178" cy="1775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33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DD3851-A46D-4C18-ACC3-93E9D431691D}"/>
              </a:ext>
            </a:extLst>
          </p:cNvPr>
          <p:cNvSpPr txBox="1"/>
          <p:nvPr/>
        </p:nvSpPr>
        <p:spPr>
          <a:xfrm>
            <a:off x="642322" y="1104815"/>
            <a:ext cx="78593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</a:rPr>
              <a:t>Click on the “</a:t>
            </a:r>
            <a:r>
              <a:rPr lang="en-US" sz="1400" b="1" dirty="0">
                <a:solidFill>
                  <a:srgbClr val="2A2C27"/>
                </a:solidFill>
              </a:rPr>
              <a:t>Recipient data*</a:t>
            </a:r>
            <a:r>
              <a:rPr lang="en-US" sz="1400" dirty="0">
                <a:solidFill>
                  <a:srgbClr val="2A2C27"/>
                </a:solidFill>
              </a:rPr>
              <a:t>” tab to prepare your MDS for submission to your customer.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Click on the “</a:t>
            </a:r>
            <a:r>
              <a:rPr lang="en-US" sz="1400" b="1" dirty="0">
                <a:solidFill>
                  <a:srgbClr val="2A2C27"/>
                </a:solidFill>
                <a:latin typeface="+mn-lt"/>
              </a:rPr>
              <a:t>Add recipient</a:t>
            </a:r>
            <a:r>
              <a:rPr lang="en-US" sz="1400" dirty="0">
                <a:solidFill>
                  <a:srgbClr val="2A2C27"/>
                </a:solidFill>
                <a:latin typeface="+mn-lt"/>
              </a:rPr>
              <a:t>” icon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A new search window will open.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B8EA13-6767-483E-8762-360A7565EB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34" r="75766" b="74846"/>
          <a:stretch/>
        </p:blipFill>
        <p:spPr>
          <a:xfrm>
            <a:off x="283315" y="1890943"/>
            <a:ext cx="7307093" cy="182880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0D774BD-364D-45FB-AF4A-4FB7208BC70C}"/>
              </a:ext>
            </a:extLst>
          </p:cNvPr>
          <p:cNvSpPr/>
          <p:nvPr/>
        </p:nvSpPr>
        <p:spPr>
          <a:xfrm>
            <a:off x="347663" y="2796466"/>
            <a:ext cx="318162" cy="2752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AC6089-F05E-4654-AF96-72840185C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559" y="1394961"/>
            <a:ext cx="295275" cy="247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1A65BB-D454-47EE-914F-347EF563B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609" y="3162163"/>
            <a:ext cx="5422777" cy="310188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AE9B3FE-5ACA-4348-BDCF-33A46A007B3E}"/>
              </a:ext>
            </a:extLst>
          </p:cNvPr>
          <p:cNvCxnSpPr>
            <a:cxnSpLocks/>
          </p:cNvCxnSpPr>
          <p:nvPr/>
        </p:nvCxnSpPr>
        <p:spPr>
          <a:xfrm>
            <a:off x="665825" y="3071674"/>
            <a:ext cx="2192784" cy="6480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Rectangle 6">
            <a:extLst>
              <a:ext uri="{FF2B5EF4-FFF2-40B4-BE49-F238E27FC236}">
                <a16:creationId xmlns:a16="http://schemas.microsoft.com/office/drawing/2014/main" id="{7B188D7B-84B9-4FD5-95C1-D3BB4164A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274638"/>
            <a:ext cx="8215744" cy="87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347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en-US" altLang="en-US" sz="2800" dirty="0"/>
              <a:t>How to Submit MDS/CDX – STEP 2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0BFF2E-B529-4C7D-A65C-D5458BE2E6E5}"/>
              </a:ext>
            </a:extLst>
          </p:cNvPr>
          <p:cNvSpPr txBox="1"/>
          <p:nvPr/>
        </p:nvSpPr>
        <p:spPr>
          <a:xfrm>
            <a:off x="457201" y="3883073"/>
            <a:ext cx="22692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Walbro “</a:t>
            </a:r>
            <a:r>
              <a:rPr lang="en-US" sz="1400" b="1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ID</a:t>
            </a:r>
            <a:r>
              <a:rPr lang="en-US" sz="14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(IMDS ID 61252 or CDX ID 5147) and click “</a:t>
            </a:r>
            <a:r>
              <a:rPr lang="en-US" sz="1400" b="1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14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 the search result and click “</a:t>
            </a:r>
            <a:r>
              <a:rPr lang="en-US" sz="1400" b="1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sz="14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FDCFB-23A9-44EF-ACA8-11523FC2489E}"/>
              </a:ext>
            </a:extLst>
          </p:cNvPr>
          <p:cNvSpPr txBox="1"/>
          <p:nvPr/>
        </p:nvSpPr>
        <p:spPr>
          <a:xfrm>
            <a:off x="5433904" y="2564738"/>
            <a:ext cx="3770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If MDS is for internal use only (not being submitted to customer), click Release Internal to finalize the datasheet.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C98B7-98E2-44A8-A9D7-3D25B15E545E}"/>
              </a:ext>
            </a:extLst>
          </p:cNvPr>
          <p:cNvSpPr/>
          <p:nvPr/>
        </p:nvSpPr>
        <p:spPr>
          <a:xfrm>
            <a:off x="2659310" y="2796466"/>
            <a:ext cx="1050787" cy="275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BD4994-6D8E-4A01-B6A1-3FDE3A6F37A0}"/>
              </a:ext>
            </a:extLst>
          </p:cNvPr>
          <p:cNvCxnSpPr>
            <a:cxnSpLocks/>
          </p:cNvCxnSpPr>
          <p:nvPr/>
        </p:nvCxnSpPr>
        <p:spPr>
          <a:xfrm flipH="1">
            <a:off x="3710098" y="2745821"/>
            <a:ext cx="1723806" cy="123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65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7070" y="473824"/>
            <a:ext cx="7886700" cy="631769"/>
          </a:xfrm>
        </p:spPr>
        <p:txBody>
          <a:bodyPr/>
          <a:lstStyle/>
          <a:p>
            <a:pPr algn="ctr"/>
            <a:r>
              <a:rPr lang="en-US" altLang="en-US" sz="2800" dirty="0"/>
              <a:t>How to Register your Company in IMDS/CDX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4ACBE1-A1F4-4920-81B5-122849EE21E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/>
          <a:srcRect r="27621" b="52124"/>
          <a:stretch/>
        </p:blipFill>
        <p:spPr>
          <a:xfrm>
            <a:off x="170567" y="2983416"/>
            <a:ext cx="4007150" cy="1802866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B0A223E-67F5-4762-B80E-CFE5AA4A2A2D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2803" y="1862356"/>
            <a:ext cx="3904914" cy="82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347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en-US" alt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IMDS</a:t>
            </a:r>
          </a:p>
          <a:p>
            <a:pPr algn="ctr"/>
            <a:r>
              <a:rPr lang="en-US" alt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</a:t>
            </a:r>
            <a:r>
              <a:rPr 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www.mdsystem.com</a:t>
            </a:r>
            <a:r>
              <a:rPr 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click Login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E67CC7-CAB0-422C-AAA0-B627B625A51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70700" y="1862356"/>
            <a:ext cx="3904914" cy="82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347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en-US" alt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CDX</a:t>
            </a:r>
          </a:p>
          <a:p>
            <a:pPr algn="ctr"/>
            <a:r>
              <a:rPr lang="en-US" alt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</a:t>
            </a:r>
            <a:r>
              <a:rPr 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www.cdxsystem.com</a:t>
            </a:r>
            <a:r>
              <a:rPr 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click CDX Login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020CD4-A652-4102-84FC-5B34C95E19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170" r="42927" b="32924"/>
          <a:stretch/>
        </p:blipFill>
        <p:spPr>
          <a:xfrm>
            <a:off x="4377718" y="2983416"/>
            <a:ext cx="4506224" cy="24526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35CAEC-77E9-4DB6-AB15-6096E5B04F58}"/>
              </a:ext>
            </a:extLst>
          </p:cNvPr>
          <p:cNvSpPr/>
          <p:nvPr/>
        </p:nvSpPr>
        <p:spPr>
          <a:xfrm>
            <a:off x="4377718" y="5100506"/>
            <a:ext cx="1184183" cy="251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1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DD3851-A46D-4C18-ACC3-93E9D431691D}"/>
              </a:ext>
            </a:extLst>
          </p:cNvPr>
          <p:cNvSpPr txBox="1"/>
          <p:nvPr/>
        </p:nvSpPr>
        <p:spPr>
          <a:xfrm>
            <a:off x="827445" y="1078368"/>
            <a:ext cx="785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The part name, “</a:t>
            </a:r>
            <a:r>
              <a:rPr lang="en-US" sz="1400" b="1" dirty="0">
                <a:solidFill>
                  <a:srgbClr val="2A2C27"/>
                </a:solidFill>
                <a:latin typeface="+mn-lt"/>
              </a:rPr>
              <a:t>Name</a:t>
            </a:r>
            <a:r>
              <a:rPr lang="en-US" sz="1400" dirty="0">
                <a:solidFill>
                  <a:srgbClr val="2A2C27"/>
                </a:solidFill>
                <a:latin typeface="+mn-lt"/>
              </a:rPr>
              <a:t>” will prepopulate based on the entry in the Ingredients tab. This field can be edited to reflect your customer’s specific name.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Enter your customer’s “</a:t>
            </a:r>
            <a:r>
              <a:rPr lang="en-US" sz="1400" b="1" dirty="0">
                <a:solidFill>
                  <a:srgbClr val="2A2C27"/>
                </a:solidFill>
                <a:latin typeface="+mn-lt"/>
              </a:rPr>
              <a:t>Part / Item No.</a:t>
            </a:r>
            <a:r>
              <a:rPr lang="en-US" sz="1400" dirty="0">
                <a:solidFill>
                  <a:srgbClr val="2A2C27"/>
                </a:solidFill>
                <a:latin typeface="+mn-lt"/>
              </a:rPr>
              <a:t>”</a:t>
            </a:r>
            <a:endParaRPr lang="en-US" sz="1200" i="1" dirty="0">
              <a:solidFill>
                <a:srgbClr val="2A2C27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i="1" dirty="0">
                <a:solidFill>
                  <a:srgbClr val="2A2C27"/>
                </a:solidFill>
                <a:latin typeface="+mn-lt"/>
              </a:rPr>
              <a:t>Note: The Name and Part/Item No. entered here is what your customer will see when they open the MDS and view the Ingredients tab.  They WILL NOT see the Name and Part/Item No. you entered in your Ingredients tab.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Complete the other fields as required by your customer.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Click “</a:t>
            </a:r>
            <a:r>
              <a:rPr lang="en-US" sz="1400" b="1" dirty="0">
                <a:solidFill>
                  <a:srgbClr val="2A2C27"/>
                </a:solidFill>
                <a:latin typeface="+mn-lt"/>
              </a:rPr>
              <a:t>Apply</a:t>
            </a:r>
            <a:r>
              <a:rPr lang="en-US" sz="1400" dirty="0">
                <a:solidFill>
                  <a:srgbClr val="2A2C27"/>
                </a:solidFill>
                <a:latin typeface="+mn-lt"/>
              </a:rPr>
              <a:t>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Click “</a:t>
            </a:r>
            <a:r>
              <a:rPr lang="en-US" sz="1400" b="1" dirty="0">
                <a:solidFill>
                  <a:srgbClr val="2A2C27"/>
                </a:solidFill>
                <a:latin typeface="+mn-lt"/>
              </a:rPr>
              <a:t>Propose</a:t>
            </a:r>
            <a:r>
              <a:rPr lang="en-US" sz="1400" dirty="0">
                <a:solidFill>
                  <a:srgbClr val="2A2C27"/>
                </a:solidFill>
                <a:latin typeface="+mn-lt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1643-1B3A-4998-AC47-FBED8721F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274638"/>
            <a:ext cx="8215744" cy="87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347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en-US" altLang="en-US" sz="2800" dirty="0"/>
              <a:t>How to Submit MDS/CDX – STEP 3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D6A44-126C-4B98-913A-45ED05910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4" t="-909" r="104" b="8932"/>
          <a:stretch/>
        </p:blipFill>
        <p:spPr>
          <a:xfrm>
            <a:off x="1659729" y="2832694"/>
            <a:ext cx="5536753" cy="31458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DA2192-EAAE-41BE-99AE-6E77E1906EA1}"/>
              </a:ext>
            </a:extLst>
          </p:cNvPr>
          <p:cNvSpPr txBox="1"/>
          <p:nvPr/>
        </p:nvSpPr>
        <p:spPr>
          <a:xfrm>
            <a:off x="276841" y="4377555"/>
            <a:ext cx="43769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A2C27"/>
                </a:solidFill>
                <a:latin typeface="Franklin Gothic Medium" panose="020B0603020102020204" pitchFamily="34" charset="0"/>
              </a:rPr>
              <a:t>Note: Data must meet IMDS Recommendation 001 to ensure acceptance.  This document is located under the Help pull-down. (IMDS)</a:t>
            </a:r>
          </a:p>
          <a:p>
            <a:r>
              <a:rPr lang="en-US" sz="1400" dirty="0">
                <a:solidFill>
                  <a:srgbClr val="2A2C27"/>
                </a:solidFill>
                <a:latin typeface="Franklin Gothic Medium" panose="020B0603020102020204" pitchFamily="34" charset="0"/>
              </a:rPr>
              <a:t>For CDX: Keep in mind the following: Same symbol attached as same level, unspecified substances at or below 10%, Standard Materials when available. Each submission must be a full material declaration.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4271288-E393-416E-A2E5-C320419B6C50}"/>
              </a:ext>
            </a:extLst>
          </p:cNvPr>
          <p:cNvCxnSpPr/>
          <p:nvPr/>
        </p:nvCxnSpPr>
        <p:spPr>
          <a:xfrm flipV="1">
            <a:off x="2927758" y="3078760"/>
            <a:ext cx="0" cy="12987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337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DD3851-A46D-4C18-ACC3-93E9D431691D}"/>
              </a:ext>
            </a:extLst>
          </p:cNvPr>
          <p:cNvSpPr txBox="1"/>
          <p:nvPr/>
        </p:nvSpPr>
        <p:spPr>
          <a:xfrm>
            <a:off x="827445" y="1078368"/>
            <a:ext cx="78593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Tetra Tech offers turn-key IMDS/CDX project support. Please contact your Tetra Tech representative at </a:t>
            </a:r>
            <a:r>
              <a:rPr lang="en-US" sz="1400" dirty="0">
                <a:solidFill>
                  <a:srgbClr val="2A2C27"/>
                </a:solidFill>
                <a:latin typeface="+mn-lt"/>
                <a:hlinkClick r:id="rId2"/>
              </a:rPr>
              <a:t>walbro.productcompliance@Tetratech.com</a:t>
            </a:r>
            <a:r>
              <a:rPr lang="en-US" sz="1400" dirty="0">
                <a:solidFill>
                  <a:srgbClr val="2A2C27"/>
                </a:solidFill>
                <a:latin typeface="+mn-lt"/>
              </a:rPr>
              <a:t> for details.</a:t>
            </a:r>
          </a:p>
          <a:p>
            <a:endParaRPr lang="en-US" sz="1400" dirty="0">
              <a:solidFill>
                <a:srgbClr val="2A2C27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A2C27"/>
                </a:solidFill>
                <a:latin typeface="+mn-lt"/>
              </a:rPr>
              <a:t>As of April 15, 2020, Tetra Tech also offers on-line IMDS Training (with CDX to be available soon).  This is an 8 hour class that can be done on your own time, within a 30 days period. Note: IMDS and CDX are very similar, so attending IMDS training will still prove beneficial.  Information regarding training may be found here…https://sustainable-markets.com/</a:t>
            </a:r>
          </a:p>
          <a:p>
            <a:endParaRPr lang="en-US" sz="1400" dirty="0">
              <a:solidFill>
                <a:srgbClr val="2A2C27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01643-1B3A-4998-AC47-FBED8721F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28" y="206377"/>
            <a:ext cx="8215744" cy="87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347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en-US" altLang="en-US" sz="2800" dirty="0"/>
              <a:t>Additional Support</a:t>
            </a:r>
          </a:p>
        </p:txBody>
      </p:sp>
    </p:spTree>
    <p:extLst>
      <p:ext uri="{BB962C8B-B14F-4D97-AF65-F5344CB8AC3E}">
        <p14:creationId xmlns:p14="http://schemas.microsoft.com/office/powerpoint/2010/main" val="228209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F5FCF-B308-40FA-83AB-E9D9C03653CE}"/>
              </a:ext>
            </a:extLst>
          </p:cNvPr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55612" y="1303000"/>
            <a:ext cx="8232775" cy="4761166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Click on “Register your Company” and complete the fields and click </a:t>
            </a:r>
            <a:r>
              <a:rPr lang="en-US" sz="2000" b="1" dirty="0">
                <a:latin typeface="Arial" panose="020B0604020202020204" pitchFamily="34" charset="0"/>
              </a:rPr>
              <a:t>“Next”. </a:t>
            </a:r>
            <a:r>
              <a:rPr lang="en-US" sz="2000" dirty="0">
                <a:latin typeface="Arial" panose="020B0604020202020204" pitchFamily="34" charset="0"/>
              </a:rPr>
              <a:t>(Only register once you have confirmed that your company is not already registered.)</a:t>
            </a:r>
          </a:p>
          <a:p>
            <a:r>
              <a:rPr lang="en-US" sz="2000" dirty="0">
                <a:latin typeface="Arial" panose="020B0604020202020204" pitchFamily="34" charset="0"/>
              </a:rPr>
              <a:t>A window will open asking you to confirm the registration request (IMDS) or if Login should be created (CDX)</a:t>
            </a:r>
          </a:p>
          <a:p>
            <a:r>
              <a:rPr lang="en-US" sz="2000" dirty="0">
                <a:latin typeface="Arial" panose="020B0604020202020204" pitchFamily="34" charset="0"/>
              </a:rPr>
              <a:t>Once confirmed, your IMDS/CDX Credentials will be displayed: Copy your credentials and store them in a safe place as </a:t>
            </a:r>
            <a:r>
              <a:rPr lang="en-US" sz="2000" b="1" dirty="0">
                <a:latin typeface="Arial" panose="020B0604020202020204" pitchFamily="34" charset="0"/>
              </a:rPr>
              <a:t>they will not be displayed again.</a:t>
            </a:r>
            <a:endParaRPr lang="en-US" sz="2000" dirty="0">
              <a:latin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You will receive an e-mail containing a link to activate your new company in IMDS/CDX.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You will need to use this URL to activate the company before you can log into IMDS/CDX.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If you do not receive an e-mail, please check your Junk/Spam folders.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Click the URL link from the e-mail to open up the Activation window.  Click “Activate” to complete the registration.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</a:endParaRPr>
          </a:p>
          <a:p>
            <a:endParaRPr lang="en-US" sz="600" dirty="0"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8A6AD7A-F0C2-40B3-B4CB-0DD8D2EBD6B0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7070" y="473824"/>
            <a:ext cx="7886700" cy="631769"/>
          </a:xfrm>
        </p:spPr>
        <p:txBody>
          <a:bodyPr/>
          <a:lstStyle/>
          <a:p>
            <a:pPr algn="ctr"/>
            <a:r>
              <a:rPr lang="en-US" altLang="en-US" sz="2800" dirty="0"/>
              <a:t>How to Register your Company in IMDS/CDX</a:t>
            </a:r>
          </a:p>
        </p:txBody>
      </p:sp>
    </p:spTree>
    <p:extLst>
      <p:ext uri="{BB962C8B-B14F-4D97-AF65-F5344CB8AC3E}">
        <p14:creationId xmlns:p14="http://schemas.microsoft.com/office/powerpoint/2010/main" val="240508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7070" y="473824"/>
            <a:ext cx="7886700" cy="631769"/>
          </a:xfrm>
        </p:spPr>
        <p:txBody>
          <a:bodyPr/>
          <a:lstStyle/>
          <a:p>
            <a:pPr algn="ctr"/>
            <a:r>
              <a:rPr lang="en-US" altLang="en-US" sz="2800" dirty="0"/>
              <a:t>How to Log into IMDS/CDX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B04586F-59D5-467C-96FC-3868D32A274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7906" y="1515560"/>
            <a:ext cx="4101599" cy="72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347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en-US" alt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IMDS</a:t>
            </a:r>
          </a:p>
          <a:p>
            <a:pPr algn="ctr"/>
            <a:r>
              <a:rPr lang="en-US" alt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</a:t>
            </a:r>
            <a:r>
              <a:rPr 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www.mdsystem.com</a:t>
            </a:r>
            <a:r>
              <a:rPr 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click Login</a:t>
            </a:r>
          </a:p>
          <a:p>
            <a:pPr algn="ctr"/>
            <a:r>
              <a:rPr 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User ID and Password and click Login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E1AA4-1324-40FB-9B4B-4DD57142768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424" r="36577" b="15680"/>
          <a:stretch/>
        </p:blipFill>
        <p:spPr>
          <a:xfrm>
            <a:off x="319399" y="2384676"/>
            <a:ext cx="4033092" cy="2452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F8BA2E-E879-49F5-B67D-0F9AFF597BF5}"/>
              </a:ext>
            </a:extLst>
          </p:cNvPr>
          <p:cNvSpPr/>
          <p:nvPr/>
        </p:nvSpPr>
        <p:spPr>
          <a:xfrm>
            <a:off x="260059" y="2521284"/>
            <a:ext cx="1325460" cy="721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D39B0A1-5ED0-4096-9F0E-341402AC465F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9516" y="5379884"/>
            <a:ext cx="7821759" cy="10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347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9pPr>
          </a:lstStyle>
          <a:p>
            <a:r>
              <a:rPr lang="en-US" alt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After logging in for the first time, you will be prompted to read and accept the Terms of Use and to change your password.</a:t>
            </a:r>
            <a:endParaRPr lang="en-US" sz="1300" dirty="0">
              <a:solidFill>
                <a:srgbClr val="2A2C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BCF989D-6084-4673-B3AD-8FFFFFBE510A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50395" y="1515560"/>
            <a:ext cx="4101599" cy="72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347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9pPr>
          </a:lstStyle>
          <a:p>
            <a:pPr algn="ctr"/>
            <a:r>
              <a:rPr lang="en-US" alt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CDX</a:t>
            </a:r>
          </a:p>
          <a:p>
            <a:pPr algn="ctr"/>
            <a:r>
              <a:rPr lang="en-US" alt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</a:t>
            </a:r>
            <a:r>
              <a:rPr 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www.cdxsystem</a:t>
            </a:r>
            <a:r>
              <a:rPr 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click CDX Login</a:t>
            </a:r>
          </a:p>
          <a:p>
            <a:pPr algn="ctr"/>
            <a:r>
              <a:rPr lang="en-US" sz="1300" dirty="0">
                <a:solidFill>
                  <a:srgbClr val="2A2C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User ID and Password and click Login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1EB115-F071-405B-97FE-D7C5CA968AE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170" r="42927" b="32924"/>
          <a:stretch/>
        </p:blipFill>
        <p:spPr>
          <a:xfrm>
            <a:off x="4489505" y="2384676"/>
            <a:ext cx="4506224" cy="2452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E8F847-CF29-4C92-9307-F26C9983910B}"/>
              </a:ext>
            </a:extLst>
          </p:cNvPr>
          <p:cNvSpPr/>
          <p:nvPr/>
        </p:nvSpPr>
        <p:spPr>
          <a:xfrm>
            <a:off x="4352491" y="2726268"/>
            <a:ext cx="1325460" cy="721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9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B04586F-59D5-467C-96FC-3868D32A274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1117" y="839567"/>
            <a:ext cx="7821759" cy="32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347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rgbClr val="28486D"/>
                </a:solidFill>
                <a:latin typeface="Franklin Gothic Medium" pitchFamily="34" charset="0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logged in, you will see the main primary screen</a:t>
            </a:r>
            <a:endParaRPr lang="en-US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02C1A-80DB-40D0-B603-03220557A7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511"/>
          <a:stretch/>
        </p:blipFill>
        <p:spPr>
          <a:xfrm>
            <a:off x="1311286" y="1528463"/>
            <a:ext cx="6353643" cy="2210658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1E414E0C-3C6B-48A5-B58C-18E6D3F8442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7070" y="473824"/>
            <a:ext cx="7886700" cy="536873"/>
          </a:xfrm>
        </p:spPr>
        <p:txBody>
          <a:bodyPr/>
          <a:lstStyle/>
          <a:p>
            <a:pPr algn="ctr"/>
            <a:r>
              <a:rPr lang="en-US" altLang="en-US" sz="2000" dirty="0"/>
              <a:t>How to log in in IMDS / CDX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156D9E-6322-41E9-A5F1-C5A2671F5386}"/>
              </a:ext>
            </a:extLst>
          </p:cNvPr>
          <p:cNvSpPr txBox="1"/>
          <p:nvPr/>
        </p:nvSpPr>
        <p:spPr>
          <a:xfrm>
            <a:off x="3917659" y="1145607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A2C27"/>
                </a:solidFill>
                <a:latin typeface="Franklin Gothic Medium" panose="020B0603020102020204" pitchFamily="34" charset="0"/>
              </a:rPr>
              <a:t>IMDS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AD9DE-0B68-490D-BE1E-9091EE1AB48E}"/>
              </a:ext>
            </a:extLst>
          </p:cNvPr>
          <p:cNvSpPr txBox="1"/>
          <p:nvPr/>
        </p:nvSpPr>
        <p:spPr>
          <a:xfrm>
            <a:off x="3993801" y="3643198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2A2C27"/>
                </a:solidFill>
                <a:latin typeface="Franklin Gothic Medium" panose="020B0603020102020204" pitchFamily="34" charset="0"/>
              </a:rPr>
              <a:t>CDX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393B70-4F76-4412-845E-8A24028D8D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68" b="35901"/>
          <a:stretch/>
        </p:blipFill>
        <p:spPr>
          <a:xfrm>
            <a:off x="1350161" y="4104863"/>
            <a:ext cx="6259609" cy="18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7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641" y="481447"/>
            <a:ext cx="7886700" cy="873528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IMDS/CDX Material Data Sheet (MDS) Types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C0C3D4-87A0-49DC-85CB-6139E18FBA0A}"/>
              </a:ext>
            </a:extLst>
          </p:cNvPr>
          <p:cNvSpPr/>
          <p:nvPr/>
        </p:nvSpPr>
        <p:spPr>
          <a:xfrm>
            <a:off x="874658" y="1354975"/>
            <a:ext cx="76834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The following symbols represent the building blocks of your product in IMDS/CDX.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F63DF-D450-4A94-A62B-E867267A9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774" y="1811319"/>
            <a:ext cx="6188452" cy="420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1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455" y="190501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Datasheet Types - Definitions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65175" y="1025160"/>
            <a:ext cx="8191595" cy="3122437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		Basic Substance</a:t>
            </a:r>
            <a:r>
              <a:rPr lang="en-US" altLang="en-US" sz="2000" dirty="0"/>
              <a:t> –already loaded in IMDS/CDX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all known elements and chemicals identified with a unique CAS#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also includes “pseudo-substances” associated with polymeric materials for which no specified CAS# is necessary, i.e. PP, ABS, PET, etc.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/>
              <a:t>creation of new basic substance is not permitted or functionally possible; contact DXC.technology IMDS/CDX Service Center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5E6A17F8-F142-4E04-B517-08B14E48B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55" y="1319214"/>
            <a:ext cx="288046" cy="308250"/>
          </a:xfrm>
          <a:prstGeom prst="triangle">
            <a:avLst>
              <a:gd name="adj" fmla="val 50000"/>
            </a:avLst>
          </a:prstGeom>
          <a:solidFill>
            <a:srgbClr val="3333CC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55C016-22FB-4F49-8D7A-5013415B5464}"/>
              </a:ext>
            </a:extLst>
          </p:cNvPr>
          <p:cNvGrpSpPr>
            <a:grpSpLocks/>
          </p:cNvGrpSpPr>
          <p:nvPr/>
        </p:nvGrpSpPr>
        <p:grpSpPr bwMode="auto">
          <a:xfrm>
            <a:off x="587230" y="3742155"/>
            <a:ext cx="1149291" cy="405442"/>
            <a:chOff x="1552" y="972"/>
            <a:chExt cx="916" cy="294"/>
          </a:xfrm>
        </p:grpSpPr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DACDB232-D093-41CE-A85D-993957C4C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1000"/>
              <a:ext cx="248" cy="248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5C8B8E-1ED7-449B-8D63-1980E28AF7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6" y="972"/>
              <a:ext cx="272" cy="294"/>
              <a:chOff x="2196" y="972"/>
              <a:chExt cx="272" cy="294"/>
            </a:xfrm>
          </p:grpSpPr>
          <p:sp>
            <p:nvSpPr>
              <p:cNvPr id="11" name="Oval 7">
                <a:extLst>
                  <a:ext uri="{FF2B5EF4-FFF2-40B4-BE49-F238E27FC236}">
                    <a16:creationId xmlns:a16="http://schemas.microsoft.com/office/drawing/2014/main" id="{BC76645C-8B3F-4F08-8EC5-79C8B6FC4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" y="972"/>
                <a:ext cx="140" cy="132"/>
              </a:xfrm>
              <a:prstGeom prst="ellipse">
                <a:avLst/>
              </a:prstGeom>
              <a:solidFill>
                <a:srgbClr val="00CC0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12" name="Oval 8">
                <a:extLst>
                  <a:ext uri="{FF2B5EF4-FFF2-40B4-BE49-F238E27FC236}">
                    <a16:creationId xmlns:a16="http://schemas.microsoft.com/office/drawing/2014/main" id="{55E05A8A-CFEE-4215-9469-8596A6A24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8" y="1134"/>
                <a:ext cx="140" cy="132"/>
              </a:xfrm>
              <a:prstGeom prst="ellipse">
                <a:avLst/>
              </a:prstGeom>
              <a:solidFill>
                <a:srgbClr val="00CC0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</p:grp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B170D587-A8CE-42FF-8282-8FAA2E138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8" y="111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2485B3E0-3473-4FA7-AB8C-06470DE46D6A}"/>
              </a:ext>
            </a:extLst>
          </p:cNvPr>
          <p:cNvSpPr txBox="1">
            <a:spLocks noChangeArrowheads="1"/>
          </p:cNvSpPr>
          <p:nvPr/>
        </p:nvSpPr>
        <p:spPr>
          <a:xfrm>
            <a:off x="457455" y="4188969"/>
            <a:ext cx="8560710" cy="291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rtl="0" eaLnBrk="1" fontAlgn="base" hangingPunct="1">
              <a:spcBef>
                <a:spcPts val="1000"/>
              </a:spcBef>
              <a:spcAft>
                <a:spcPts val="0"/>
              </a:spcAft>
              <a:buClr>
                <a:srgbClr val="005596"/>
              </a:buClr>
              <a:buSzPct val="125000"/>
              <a:buFont typeface="Arial" pitchFamily="34" charset="0"/>
              <a:buChar char="•"/>
              <a:defRPr sz="2400" b="0" kern="1200">
                <a:solidFill>
                  <a:srgbClr val="2A2C27"/>
                </a:solidFill>
                <a:latin typeface="+mj-lt"/>
                <a:ea typeface="+mn-ea"/>
                <a:cs typeface="Arial" pitchFamily="34" charset="0"/>
              </a:defRPr>
            </a:lvl1pPr>
            <a:lvl2pPr marL="514350" indent="-1714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0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857250" indent="-1714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7F7F7F"/>
              </a:buClr>
              <a:buFont typeface="Franklin Gothic Medium" panose="020B0603020102020204" pitchFamily="34" charset="0"/>
              <a:buChar char="–"/>
              <a:defRPr sz="16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200150" indent="-1714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7F7F7F"/>
              </a:buClr>
              <a:buFont typeface="Franklin Gothic Medium" panose="020B0603020102020204" pitchFamily="34" charset="0"/>
              <a:buChar char="–"/>
              <a:defRPr sz="16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543050" indent="-1714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»"/>
              <a:defRPr sz="1200" b="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2000" b="1" dirty="0"/>
              <a:t>Material</a:t>
            </a:r>
            <a:r>
              <a:rPr lang="en-US" altLang="en-US" sz="2000" dirty="0"/>
              <a:t> – raw, </a:t>
            </a:r>
            <a:r>
              <a:rPr lang="en-US" altLang="en-US" sz="2000" u="sng" dirty="0"/>
              <a:t>nonfunctional</a:t>
            </a:r>
            <a:r>
              <a:rPr lang="en-US" altLang="en-US" sz="2000" dirty="0"/>
              <a:t> materials; comprised of Basic Substances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 dirty="0"/>
              <a:t>can be created “internally” by companies, submitted by your supplier or “published” in IMDS (such as by the IMDS-Committee) or in CDX (such as a Standard MDSs)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000" dirty="0"/>
              <a:t>Examples of materials: steel, brass, rubber, adhesive, epoxy, coating</a:t>
            </a:r>
          </a:p>
        </p:txBody>
      </p:sp>
    </p:spTree>
    <p:extLst>
      <p:ext uri="{BB962C8B-B14F-4D97-AF65-F5344CB8AC3E}">
        <p14:creationId xmlns:p14="http://schemas.microsoft.com/office/powerpoint/2010/main" val="149975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455" y="80454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Datasheet Types – Definitions (cont.)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7455" y="1406017"/>
            <a:ext cx="3394075" cy="466725"/>
            <a:chOff x="1552" y="972"/>
            <a:chExt cx="2138" cy="294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552" y="1000"/>
              <a:ext cx="248" cy="248"/>
            </a:xfrm>
            <a:prstGeom prst="triangle">
              <a:avLst>
                <a:gd name="adj" fmla="val 50000"/>
              </a:avLst>
            </a:prstGeom>
            <a:solidFill>
              <a:srgbClr val="3333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196" y="972"/>
              <a:ext cx="272" cy="294"/>
              <a:chOff x="2196" y="972"/>
              <a:chExt cx="272" cy="294"/>
            </a:xfrm>
          </p:grpSpPr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2196" y="972"/>
                <a:ext cx="140" cy="132"/>
              </a:xfrm>
              <a:prstGeom prst="ellipse">
                <a:avLst/>
              </a:prstGeom>
              <a:solidFill>
                <a:srgbClr val="00CC0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2328" y="1134"/>
                <a:ext cx="140" cy="132"/>
              </a:xfrm>
              <a:prstGeom prst="ellipse">
                <a:avLst/>
              </a:prstGeom>
              <a:solidFill>
                <a:srgbClr val="00CC00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dirty="0"/>
              </a:p>
            </p:txBody>
          </p:sp>
        </p:grp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878" y="1110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568" y="109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3438" y="978"/>
              <a:ext cx="252" cy="246"/>
            </a:xfrm>
            <a:prstGeom prst="ellipse">
              <a:avLst/>
            </a:prstGeom>
            <a:solidFill>
              <a:srgbClr val="FFFF00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970" y="984"/>
              <a:ext cx="228" cy="228"/>
            </a:xfrm>
            <a:prstGeom prst="rect">
              <a:avLst/>
            </a:prstGeom>
            <a:solidFill>
              <a:srgbClr val="FF00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201" y="998"/>
              <a:ext cx="273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100000"/>
                </a:spcBef>
                <a:buClr>
                  <a:srgbClr val="726752"/>
                </a:buClr>
              </a:pPr>
              <a:r>
                <a:rPr lang="en-US" altLang="en-US" sz="2000" dirty="0">
                  <a:latin typeface="Arial Narrow" panose="020B0606020202030204" pitchFamily="34" charset="0"/>
                </a:rPr>
                <a:t>or</a:t>
              </a:r>
            </a:p>
          </p:txBody>
        </p:sp>
      </p:grpSp>
      <p:sp>
        <p:nvSpPr>
          <p:cNvPr id="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455" y="2034667"/>
            <a:ext cx="6881812" cy="376078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n-US" altLang="en-US" sz="2000" b="1" dirty="0"/>
              <a:t>Components</a:t>
            </a:r>
            <a:r>
              <a:rPr lang="en-US" altLang="en-US" sz="2000" dirty="0"/>
              <a:t> – </a:t>
            </a:r>
            <a:r>
              <a:rPr lang="en-US" altLang="en-US" sz="2000" u="sng" dirty="0"/>
              <a:t>functional</a:t>
            </a:r>
            <a:r>
              <a:rPr lang="en-US" altLang="en-US" sz="2000" dirty="0"/>
              <a:t> part or assembly within a product; has a </a:t>
            </a:r>
            <a:r>
              <a:rPr lang="en-US" altLang="en-US" sz="2000" i="1" dirty="0"/>
              <a:t>defined weight</a:t>
            </a:r>
            <a:r>
              <a:rPr lang="en-US" altLang="en-US" sz="2000" dirty="0"/>
              <a:t> when manufactured by supplier and as incorporated into the next assembly step by customer; created from one or more Materials which define the weight of the part (10g bolt = 10g steel)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e.g. clip, grommet, bolt, seat assembly, engine assembly     </a:t>
            </a:r>
          </a:p>
          <a:p>
            <a:pPr eaLnBrk="1" hangingPunct="1">
              <a:buFontTx/>
              <a:buNone/>
            </a:pPr>
            <a:r>
              <a:rPr lang="en-US" altLang="en-US" sz="2000" b="1" dirty="0"/>
              <a:t>Semicomponent</a:t>
            </a:r>
            <a:r>
              <a:rPr lang="en-US" altLang="en-US" sz="2000" dirty="0"/>
              <a:t> – </a:t>
            </a:r>
            <a:r>
              <a:rPr lang="en-US" altLang="en-US" sz="2000" b="1" i="1" u="sng" dirty="0">
                <a:solidFill>
                  <a:srgbClr val="009900"/>
                </a:solidFill>
              </a:rPr>
              <a:t>is NOT a “sub-component” in IMDS</a:t>
            </a:r>
            <a:r>
              <a:rPr lang="en-US" altLang="en-US" sz="2000" dirty="0"/>
              <a:t>; a </a:t>
            </a:r>
            <a:r>
              <a:rPr lang="en-US" altLang="en-US" sz="2000" u="sng" dirty="0"/>
              <a:t>functional</a:t>
            </a:r>
            <a:r>
              <a:rPr lang="en-US" altLang="en-US" sz="2000" dirty="0"/>
              <a:t> part within a product; final weight in an assembly is only defined when it is further </a:t>
            </a:r>
            <a:r>
              <a:rPr lang="en-US" altLang="en-US" sz="2000" i="1" dirty="0"/>
              <a:t>processed to size</a:t>
            </a:r>
            <a:r>
              <a:rPr lang="en-US" altLang="en-US" sz="2000" dirty="0"/>
              <a:t> by the customer, not supplier; created from one or more Materials</a:t>
            </a:r>
          </a:p>
          <a:p>
            <a:pPr eaLnBrk="1" hangingPunct="1">
              <a:buFontTx/>
              <a:buNone/>
            </a:pPr>
            <a:r>
              <a:rPr lang="en-US" altLang="en-US" sz="2000" dirty="0"/>
              <a:t>e.g. roll of tape, roll of Velcro, spool of electrical wire</a:t>
            </a:r>
          </a:p>
        </p:txBody>
      </p:sp>
    </p:spTree>
    <p:extLst>
      <p:ext uri="{BB962C8B-B14F-4D97-AF65-F5344CB8AC3E}">
        <p14:creationId xmlns:p14="http://schemas.microsoft.com/office/powerpoint/2010/main" val="261093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8240E75-CC19-4A4D-B2F8-0EDB915E6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1" y="274638"/>
            <a:ext cx="8215744" cy="871991"/>
          </a:xfrm>
        </p:spPr>
        <p:txBody>
          <a:bodyPr/>
          <a:lstStyle/>
          <a:p>
            <a:pPr algn="ctr" eaLnBrk="1" hangingPunct="1"/>
            <a:r>
              <a:rPr lang="en-US" altLang="en-US" sz="2800" dirty="0"/>
              <a:t>How to Create a Component in IMDS/CDX – STEP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DD3851-A46D-4C18-ACC3-93E9D431691D}"/>
              </a:ext>
            </a:extLst>
          </p:cNvPr>
          <p:cNvSpPr txBox="1"/>
          <p:nvPr/>
        </p:nvSpPr>
        <p:spPr>
          <a:xfrm>
            <a:off x="243281" y="919581"/>
            <a:ext cx="842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A2C27"/>
                </a:solidFill>
                <a:latin typeface="+mn-lt"/>
              </a:rPr>
              <a:t>Click the white Page icon          and select &gt; Datasheet (IMDS) &gt; Component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A2C27"/>
                </a:solidFill>
                <a:latin typeface="+mn-lt"/>
              </a:rPr>
              <a:t>Or select MDS &gt; New &gt; Datasheet (IMDS) &gt; Component from the top banner menu options.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2A2B93-8044-456E-8211-238B7A555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35" y="948367"/>
            <a:ext cx="416156" cy="27743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75DBF94-72C4-4B46-BAE1-8C33AA910AA8}"/>
              </a:ext>
            </a:extLst>
          </p:cNvPr>
          <p:cNvGrpSpPr/>
          <p:nvPr/>
        </p:nvGrpSpPr>
        <p:grpSpPr>
          <a:xfrm>
            <a:off x="906011" y="1746394"/>
            <a:ext cx="7922792" cy="2026870"/>
            <a:chOff x="316658" y="2532645"/>
            <a:chExt cx="8496829" cy="220385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A5FACD0-0B69-4C8D-9393-F2F64A69ED93}"/>
                </a:ext>
              </a:extLst>
            </p:cNvPr>
            <p:cNvGrpSpPr/>
            <p:nvPr/>
          </p:nvGrpSpPr>
          <p:grpSpPr>
            <a:xfrm>
              <a:off x="316658" y="2532645"/>
              <a:ext cx="8496829" cy="2203856"/>
              <a:chOff x="323585" y="2524256"/>
              <a:chExt cx="8496829" cy="220385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C946A56-E951-4801-B83A-0DE267893D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5402" r="64951" b="69729"/>
              <a:stretch/>
            </p:blipFill>
            <p:spPr>
              <a:xfrm>
                <a:off x="323585" y="2524256"/>
                <a:ext cx="8496829" cy="2203856"/>
              </a:xfrm>
              <a:prstGeom prst="rect">
                <a:avLst/>
              </a:prstGeom>
            </p:spPr>
          </p:pic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0F9362B-BCCC-4C07-B2E2-94EBC8F2679D}"/>
                  </a:ext>
                </a:extLst>
              </p:cNvPr>
              <p:cNvSpPr/>
              <p:nvPr/>
            </p:nvSpPr>
            <p:spPr>
              <a:xfrm>
                <a:off x="346229" y="2681056"/>
                <a:ext cx="415770" cy="142043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7F603B0-BF7C-44DD-8420-C83C062483AB}"/>
                  </a:ext>
                </a:extLst>
              </p:cNvPr>
              <p:cNvSpPr/>
              <p:nvPr/>
            </p:nvSpPr>
            <p:spPr>
              <a:xfrm>
                <a:off x="2752301" y="2663301"/>
                <a:ext cx="415771" cy="230819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4E214DDF-24B3-4280-A29F-DDC558DCD7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5602" y="2779359"/>
                <a:ext cx="708143" cy="189345"/>
              </a:xfrm>
              <a:prstGeom prst="bentConnector3">
                <a:avLst>
                  <a:gd name="adj1" fmla="val 60661"/>
                </a:avLst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C3DE98E-A084-4D4E-BC24-371272E23AE6}"/>
                </a:ext>
              </a:extLst>
            </p:cNvPr>
            <p:cNvSpPr/>
            <p:nvPr/>
          </p:nvSpPr>
          <p:spPr>
            <a:xfrm>
              <a:off x="3693745" y="2866161"/>
              <a:ext cx="878255" cy="18934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B9814BC-A397-477A-A1E8-B08A8042A5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86" b="42433"/>
          <a:stretch/>
        </p:blipFill>
        <p:spPr>
          <a:xfrm>
            <a:off x="927125" y="4034370"/>
            <a:ext cx="8117670" cy="21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34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t_PPT_Template_3">
  <a:themeElements>
    <a:clrScheme name="Tetra Tech 3">
      <a:dk1>
        <a:srgbClr val="2A2C27"/>
      </a:dk1>
      <a:lt1>
        <a:srgbClr val="FFFFFF"/>
      </a:lt1>
      <a:dk2>
        <a:srgbClr val="003478"/>
      </a:dk2>
      <a:lt2>
        <a:srgbClr val="E0E1DD"/>
      </a:lt2>
      <a:accent1>
        <a:srgbClr val="5482AB"/>
      </a:accent1>
      <a:accent2>
        <a:srgbClr val="69923A"/>
      </a:accent2>
      <a:accent3>
        <a:srgbClr val="CA7700"/>
      </a:accent3>
      <a:accent4>
        <a:srgbClr val="B3995D"/>
      </a:accent4>
      <a:accent5>
        <a:srgbClr val="675C53"/>
      </a:accent5>
      <a:accent6>
        <a:srgbClr val="004165"/>
      </a:accent6>
      <a:hlink>
        <a:srgbClr val="0000FF"/>
      </a:hlink>
      <a:folHlink>
        <a:srgbClr val="7030A0"/>
      </a:folHlink>
    </a:clrScheme>
    <a:fontScheme name="Tetra Tech 3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2A2C27"/>
            </a:solidFill>
            <a:latin typeface="Franklin Gothic Medium" panose="020B06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t_PPT_template_3_light.potx" id="{F19B3850-0CB5-48FB-8341-8796397FFEE5}" vid="{6D88205F-CB69-40A4-9F07-8A990C2E1B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Number xmlns="9cf81d45-a9ea-4144-b627-fe3d25dc540a" xsi:nil="true"/>
    <Initiative xmlns="9cf81d45-a9ea-4144-b627-fe3d25dc540a" xsi:nil="true"/>
    <ClientNumber xmlns="9cf81d45-a9ea-4144-b627-fe3d25dc540a" xsi:nil="true"/>
  </documentManagement>
</p:properties>
</file>

<file path=customXml/item2.xml><?xml version="1.0" encoding="utf-8"?>
<?mso-contentType ?>
<SharedContentType xmlns="Microsoft.SharePoint.Taxonomy.ContentTypeSync" SourceId="255123cf-5600-44fe-bd0b-5525a29327fe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81B8336646D42AB05B7CAA57611B7" ma:contentTypeVersion="3" ma:contentTypeDescription="Create a new document." ma:contentTypeScope="" ma:versionID="7f7ea993f31825d3417a374756299fd5">
  <xsd:schema xmlns:xsd="http://www.w3.org/2001/XMLSchema" xmlns:xs="http://www.w3.org/2001/XMLSchema" xmlns:p="http://schemas.microsoft.com/office/2006/metadata/properties" xmlns:ns2="9cf81d45-a9ea-4144-b627-fe3d25dc540a" targetNamespace="http://schemas.microsoft.com/office/2006/metadata/properties" ma:root="true" ma:fieldsID="3d56f9f5c09ddddab28fb2c6e1aca9af" ns2:_="">
    <xsd:import namespace="9cf81d45-a9ea-4144-b627-fe3d25dc540a"/>
    <xsd:element name="properties">
      <xsd:complexType>
        <xsd:sequence>
          <xsd:element name="documentManagement">
            <xsd:complexType>
              <xsd:all>
                <xsd:element ref="ns2:ProjectNumber" minOccurs="0"/>
                <xsd:element ref="ns2:ClientNumber" minOccurs="0"/>
                <xsd:element ref="ns2:Initiat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1d45-a9ea-4144-b627-fe3d25dc540a" elementFormDefault="qualified">
    <xsd:import namespace="http://schemas.microsoft.com/office/2006/documentManagement/types"/>
    <xsd:import namespace="http://schemas.microsoft.com/office/infopath/2007/PartnerControls"/>
    <xsd:element name="ProjectNumber" ma:index="8" nillable="true" ma:displayName="ProjectNumber" ma:internalName="ProjectNumber">
      <xsd:simpleType>
        <xsd:restriction base="dms:Text">
          <xsd:maxLength value="255"/>
        </xsd:restriction>
      </xsd:simpleType>
    </xsd:element>
    <xsd:element name="ClientNumber" ma:index="9" nillable="true" ma:displayName="ClientNumber" ma:internalName="ClientNumber">
      <xsd:simpleType>
        <xsd:restriction base="dms:Text">
          <xsd:maxLength value="255"/>
        </xsd:restriction>
      </xsd:simpleType>
    </xsd:element>
    <xsd:element name="Initiative" ma:index="10" nillable="true" ma:displayName="Initiative" ma:internalName="Initiativ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96708F-BA03-42D0-819C-A88B3CD02A6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9cf81d45-a9ea-4144-b627-fe3d25dc540a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45E2C8D-550E-4547-9E69-85794CA866A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D25E6DA-7F64-48AB-A93A-922E8A20496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6195739-A481-46FC-9BB0-4B977849F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1d45-a9ea-4144-b627-fe3d25dc54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Tt_PPT_template_3_light</Template>
  <TotalTime>0</TotalTime>
  <Words>1992</Words>
  <Application>Microsoft Office PowerPoint</Application>
  <PresentationFormat>On-screen Show (4:3)</PresentationFormat>
  <Paragraphs>143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Franklin Gothic Book</vt:lpstr>
      <vt:lpstr>Franklin Gothic Demi</vt:lpstr>
      <vt:lpstr>Franklin Gothic Medium</vt:lpstr>
      <vt:lpstr>Wingdings</vt:lpstr>
      <vt:lpstr>Tt_PPT_Template_3</vt:lpstr>
      <vt:lpstr>Walbro IMDS/CDX Instructions</vt:lpstr>
      <vt:lpstr>How to Register your Company in IMDS/CDX</vt:lpstr>
      <vt:lpstr>How to Register your Company in IMDS/CDX</vt:lpstr>
      <vt:lpstr>How to Log into IMDS/CDX</vt:lpstr>
      <vt:lpstr>How to log in in IMDS / CDX   </vt:lpstr>
      <vt:lpstr>IMDS/CDX Material Data Sheet (MDS) Types</vt:lpstr>
      <vt:lpstr>Datasheet Types - Definitions</vt:lpstr>
      <vt:lpstr>Datasheet Types – Definitions (cont.)</vt:lpstr>
      <vt:lpstr>How to Create a Component in IMDS/CDX – STEP 1</vt:lpstr>
      <vt:lpstr>How to Create a Component in IMDS/CDX – STEP 2</vt:lpstr>
      <vt:lpstr>How to Create a Component in IMDS/CDX – STEP 3</vt:lpstr>
      <vt:lpstr>How to Create a Component in IMDS/CDX – STEP 4</vt:lpstr>
      <vt:lpstr>             How to Create a Semi-Component in IMDS/CDX – STEP 1   </vt:lpstr>
      <vt:lpstr>             How to Create a Semi-Component in IMDS/CDX – STEP 2     </vt:lpstr>
      <vt:lpstr>             How to Create a Material in IMDS/CDX – STEP 1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2016-09-17T16:22:23Z</dcterms:created>
  <dcterms:modified xsi:type="dcterms:W3CDTF">2020-04-13T16:42:23Z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0x01010014081B8336646D42AB05B7CAA57611B7</vt:lpwstr>
  </property>
</Properties>
</file>